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25" r:id="rId2"/>
    <p:sldId id="2147469580" r:id="rId3"/>
    <p:sldId id="2147469581" r:id="rId4"/>
    <p:sldId id="2147469583" r:id="rId5"/>
    <p:sldId id="2147469582" r:id="rId6"/>
    <p:sldId id="31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186"/>
    <a:srgbClr val="A80F3F"/>
    <a:srgbClr val="46B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14D2CA3-611B-68D1-BA4D-DD9ECF3C6070}"/>
              </a:ext>
            </a:extLst>
          </p:cNvPr>
          <p:cNvGrpSpPr/>
          <p:nvPr userDrawn="1"/>
        </p:nvGrpSpPr>
        <p:grpSpPr>
          <a:xfrm>
            <a:off x="-364672" y="146781"/>
            <a:ext cx="1887403" cy="385977"/>
            <a:chOff x="-433253" y="85121"/>
            <a:chExt cx="2777310" cy="567965"/>
          </a:xfrm>
        </p:grpSpPr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xmlns="" id="{72B022B7-A12F-499F-C99F-56A29E783244}"/>
                </a:ext>
              </a:extLst>
            </p:cNvPr>
            <p:cNvSpPr/>
            <p:nvPr/>
          </p:nvSpPr>
          <p:spPr>
            <a:xfrm>
              <a:off x="-808" y="133804"/>
              <a:ext cx="2344865" cy="519282"/>
            </a:xfrm>
            <a:custGeom>
              <a:avLst/>
              <a:gdLst/>
              <a:ahLst/>
              <a:cxnLst/>
              <a:rect l="l" t="t" r="r" b="b"/>
              <a:pathLst>
                <a:path w="2173578" h="406400">
                  <a:moveTo>
                    <a:pt x="1970378" y="0"/>
                  </a:moveTo>
                  <a:cubicBezTo>
                    <a:pt x="2082602" y="0"/>
                    <a:pt x="2173578" y="90976"/>
                    <a:pt x="2173578" y="203200"/>
                  </a:cubicBezTo>
                  <a:cubicBezTo>
                    <a:pt x="2173578" y="315424"/>
                    <a:pt x="2082602" y="406400"/>
                    <a:pt x="19703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105186"/>
            </a:solidFill>
          </p:spPr>
          <p:txBody>
            <a:bodyPr/>
            <a:lstStyle/>
            <a:p>
              <a:r>
                <a:rPr lang="en-US" sz="1800" dirty="0"/>
                <a:t> </a:t>
              </a:r>
            </a:p>
          </p:txBody>
        </p:sp>
        <p:sp>
          <p:nvSpPr>
            <p:cNvPr id="8" name="TextBox 30">
              <a:extLst>
                <a:ext uri="{FF2B5EF4-FFF2-40B4-BE49-F238E27FC236}">
                  <a16:creationId xmlns:a16="http://schemas.microsoft.com/office/drawing/2014/main" xmlns="" id="{AE241432-954A-5A56-9F6C-6248C4AF8961}"/>
                </a:ext>
              </a:extLst>
            </p:cNvPr>
            <p:cNvSpPr txBox="1"/>
            <p:nvPr/>
          </p:nvSpPr>
          <p:spPr>
            <a:xfrm>
              <a:off x="-433253" y="85121"/>
              <a:ext cx="2777310" cy="567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sz="1800"/>
            </a:p>
          </p:txBody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xmlns="" id="{77F716C7-837C-A127-4AC3-15F1CC63123A}"/>
                </a:ext>
              </a:extLst>
            </p:cNvPr>
            <p:cNvSpPr/>
            <p:nvPr/>
          </p:nvSpPr>
          <p:spPr>
            <a:xfrm>
              <a:off x="308029" y="162996"/>
              <a:ext cx="1843590" cy="460897"/>
            </a:xfrm>
            <a:custGeom>
              <a:avLst/>
              <a:gdLst/>
              <a:ahLst/>
              <a:cxnLst/>
              <a:rect l="l" t="t" r="r" b="b"/>
              <a:pathLst>
                <a:path w="5478245" h="1369561">
                  <a:moveTo>
                    <a:pt x="0" y="0"/>
                  </a:moveTo>
                  <a:lnTo>
                    <a:pt x="5478245" y="0"/>
                  </a:lnTo>
                  <a:lnTo>
                    <a:pt x="5478245" y="1369562"/>
                  </a:lnTo>
                  <a:lnTo>
                    <a:pt x="0" y="1369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 sz="1800"/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2E75DA94-0BF2-C32E-C51E-E2F007EDF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14499"/>
          <a:stretch>
            <a:fillRect/>
          </a:stretch>
        </p:blipFill>
        <p:spPr>
          <a:xfrm>
            <a:off x="1" y="3497037"/>
            <a:ext cx="12210193" cy="336096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8240F3F-DB75-FF9A-A36C-B637BAD1B2A7}"/>
              </a:ext>
            </a:extLst>
          </p:cNvPr>
          <p:cNvGrpSpPr/>
          <p:nvPr userDrawn="1"/>
        </p:nvGrpSpPr>
        <p:grpSpPr>
          <a:xfrm>
            <a:off x="313468" y="6480388"/>
            <a:ext cx="11896726" cy="230832"/>
            <a:chOff x="313467" y="6480388"/>
            <a:chExt cx="11896726" cy="2308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9DC2D90-FC59-F269-C8CE-E962958DBF26}"/>
                </a:ext>
              </a:extLst>
            </p:cNvPr>
            <p:cNvSpPr txBox="1"/>
            <p:nvPr/>
          </p:nvSpPr>
          <p:spPr>
            <a:xfrm>
              <a:off x="313467" y="6480388"/>
              <a:ext cx="11896726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srgbClr val="FBBD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PUSAT PENGEMBANGAN SUMBER DAYA MANUSIA KEPENDUDUKAN, PEMBANGUNAN KELUARGA DAN KELUARGA BERENCANA</a:t>
              </a: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xmlns="" id="{E521BEC7-2583-E949-E238-2CFA69008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875837" y="6595804"/>
              <a:ext cx="2105025" cy="114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371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825824-AD08-EDD3-4EA7-65803B57F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FDBFC-4829-9600-1925-AB9406CE9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3D210B-217B-C486-8E49-C2F5932A4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4BE4E-3F51-43E0-8FD6-FFD9A3083603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319AAA-DECE-E047-F510-04796FC16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B77A2E-7CCA-F53F-6344-6C9AD18E4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0B49-DF55-433D-B5D8-B25064AB4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63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1CAC993-197A-3C0E-088C-862798E6F3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712B14-0A5A-9F89-881D-55DACB430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959CDA-A4AF-B881-59F1-E6879B2EA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4BE4E-3F51-43E0-8FD6-FFD9A3083603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A9BFF0-D27F-A61F-948B-9C3F256E0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75200E-13DD-8640-D795-F3CE11FA9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0B49-DF55-433D-B5D8-B25064AB4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5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01D8FB30-5051-4815-CDAC-61EDA965C9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8299" t="-5164" r="37539" b="54820"/>
          <a:stretch>
            <a:fillRect/>
          </a:stretch>
        </p:blipFill>
        <p:spPr>
          <a:xfrm rot="10800000">
            <a:off x="8467725" y="-2"/>
            <a:ext cx="3724275" cy="111442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FF730AE-AFC0-FC02-CEC5-9CA23652FB06}"/>
              </a:ext>
            </a:extLst>
          </p:cNvPr>
          <p:cNvGrpSpPr/>
          <p:nvPr userDrawn="1"/>
        </p:nvGrpSpPr>
        <p:grpSpPr>
          <a:xfrm>
            <a:off x="313468" y="6480385"/>
            <a:ext cx="11629295" cy="230832"/>
            <a:chOff x="313467" y="6480388"/>
            <a:chExt cx="11629295" cy="23083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544CC93D-7AD4-0786-B192-E4BD18C2F921}"/>
                </a:ext>
              </a:extLst>
            </p:cNvPr>
            <p:cNvSpPr txBox="1"/>
            <p:nvPr/>
          </p:nvSpPr>
          <p:spPr>
            <a:xfrm>
              <a:off x="313467" y="6480388"/>
              <a:ext cx="618258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srgbClr val="10518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PUSAT PENGEMBANGAN SUMBER DAYA MANUSIA KEPENDUDUKAN, PEMBANGUNAN KELUARGA DAN KELUARGA BERENCANA</a:t>
              </a: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xmlns="" id="{ADD02873-3598-DC0A-FDF6-EE597498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837737" y="6551354"/>
              <a:ext cx="2105025" cy="1143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DB8FD77-52E6-9048-DF50-07A3132338B8}"/>
              </a:ext>
            </a:extLst>
          </p:cNvPr>
          <p:cNvGrpSpPr/>
          <p:nvPr userDrawn="1"/>
        </p:nvGrpSpPr>
        <p:grpSpPr>
          <a:xfrm>
            <a:off x="-364672" y="146781"/>
            <a:ext cx="1887403" cy="385977"/>
            <a:chOff x="-433253" y="85121"/>
            <a:chExt cx="2777310" cy="567965"/>
          </a:xfrm>
        </p:grpSpPr>
        <p:sp>
          <p:nvSpPr>
            <p:cNvPr id="14" name="Freeform 29">
              <a:extLst>
                <a:ext uri="{FF2B5EF4-FFF2-40B4-BE49-F238E27FC236}">
                  <a16:creationId xmlns:a16="http://schemas.microsoft.com/office/drawing/2014/main" xmlns="" id="{5ED4B82A-ECEF-9061-ED71-8166812D7DBC}"/>
                </a:ext>
              </a:extLst>
            </p:cNvPr>
            <p:cNvSpPr/>
            <p:nvPr/>
          </p:nvSpPr>
          <p:spPr>
            <a:xfrm>
              <a:off x="-808" y="133804"/>
              <a:ext cx="2344865" cy="519282"/>
            </a:xfrm>
            <a:custGeom>
              <a:avLst/>
              <a:gdLst/>
              <a:ahLst/>
              <a:cxnLst/>
              <a:rect l="l" t="t" r="r" b="b"/>
              <a:pathLst>
                <a:path w="2173578" h="406400">
                  <a:moveTo>
                    <a:pt x="1970378" y="0"/>
                  </a:moveTo>
                  <a:cubicBezTo>
                    <a:pt x="2082602" y="0"/>
                    <a:pt x="2173578" y="90976"/>
                    <a:pt x="2173578" y="203200"/>
                  </a:cubicBezTo>
                  <a:cubicBezTo>
                    <a:pt x="2173578" y="315424"/>
                    <a:pt x="2082602" y="406400"/>
                    <a:pt x="19703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105186"/>
            </a:solidFill>
          </p:spPr>
          <p:txBody>
            <a:bodyPr/>
            <a:lstStyle/>
            <a:p>
              <a:r>
                <a:rPr lang="en-US" sz="1800" dirty="0"/>
                <a:t> </a:t>
              </a:r>
            </a:p>
          </p:txBody>
        </p:sp>
        <p:sp>
          <p:nvSpPr>
            <p:cNvPr id="15" name="TextBox 30">
              <a:extLst>
                <a:ext uri="{FF2B5EF4-FFF2-40B4-BE49-F238E27FC236}">
                  <a16:creationId xmlns:a16="http://schemas.microsoft.com/office/drawing/2014/main" xmlns="" id="{16987DA4-C95F-ACF8-8D12-A3B3997E9EB8}"/>
                </a:ext>
              </a:extLst>
            </p:cNvPr>
            <p:cNvSpPr txBox="1"/>
            <p:nvPr/>
          </p:nvSpPr>
          <p:spPr>
            <a:xfrm>
              <a:off x="-433253" y="85121"/>
              <a:ext cx="2777310" cy="567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sz="1800"/>
            </a:p>
          </p:txBody>
        </p:sp>
        <p:sp>
          <p:nvSpPr>
            <p:cNvPr id="16" name="Freeform 31">
              <a:extLst>
                <a:ext uri="{FF2B5EF4-FFF2-40B4-BE49-F238E27FC236}">
                  <a16:creationId xmlns:a16="http://schemas.microsoft.com/office/drawing/2014/main" xmlns="" id="{458F06C8-928D-A8DF-50FD-F75A843828DB}"/>
                </a:ext>
              </a:extLst>
            </p:cNvPr>
            <p:cNvSpPr/>
            <p:nvPr/>
          </p:nvSpPr>
          <p:spPr>
            <a:xfrm>
              <a:off x="308029" y="162996"/>
              <a:ext cx="1843590" cy="460897"/>
            </a:xfrm>
            <a:custGeom>
              <a:avLst/>
              <a:gdLst/>
              <a:ahLst/>
              <a:cxnLst/>
              <a:rect l="l" t="t" r="r" b="b"/>
              <a:pathLst>
                <a:path w="5478245" h="1369561">
                  <a:moveTo>
                    <a:pt x="0" y="0"/>
                  </a:moveTo>
                  <a:lnTo>
                    <a:pt x="5478245" y="0"/>
                  </a:lnTo>
                  <a:lnTo>
                    <a:pt x="5478245" y="1369562"/>
                  </a:lnTo>
                  <a:lnTo>
                    <a:pt x="0" y="1369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9666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F3CAE5E0-EA29-D73E-8FE5-CC9F3408A6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8299" t="-5164" r="37539" b="54820"/>
          <a:stretch>
            <a:fillRect/>
          </a:stretch>
        </p:blipFill>
        <p:spPr>
          <a:xfrm>
            <a:off x="0" y="5296094"/>
            <a:ext cx="5219700" cy="15619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41907E0-3625-E8D5-F1FF-0888BD5A1865}"/>
              </a:ext>
            </a:extLst>
          </p:cNvPr>
          <p:cNvGrpSpPr/>
          <p:nvPr userDrawn="1"/>
        </p:nvGrpSpPr>
        <p:grpSpPr>
          <a:xfrm>
            <a:off x="10768148" y="142272"/>
            <a:ext cx="1887403" cy="385977"/>
            <a:chOff x="-433253" y="85121"/>
            <a:chExt cx="2777310" cy="567965"/>
          </a:xfrm>
        </p:grpSpPr>
        <p:sp>
          <p:nvSpPr>
            <p:cNvPr id="9" name="Freeform 29">
              <a:extLst>
                <a:ext uri="{FF2B5EF4-FFF2-40B4-BE49-F238E27FC236}">
                  <a16:creationId xmlns:a16="http://schemas.microsoft.com/office/drawing/2014/main" xmlns="" id="{A9CC9286-A2A2-D9A1-B2D6-1B56ABD35F6E}"/>
                </a:ext>
              </a:extLst>
            </p:cNvPr>
            <p:cNvSpPr/>
            <p:nvPr/>
          </p:nvSpPr>
          <p:spPr>
            <a:xfrm>
              <a:off x="-433252" y="133804"/>
              <a:ext cx="2228304" cy="519282"/>
            </a:xfrm>
            <a:custGeom>
              <a:avLst/>
              <a:gdLst/>
              <a:ahLst/>
              <a:cxnLst/>
              <a:rect l="l" t="t" r="r" b="b"/>
              <a:pathLst>
                <a:path w="2173578" h="406400">
                  <a:moveTo>
                    <a:pt x="1970378" y="0"/>
                  </a:moveTo>
                  <a:cubicBezTo>
                    <a:pt x="2082602" y="0"/>
                    <a:pt x="2173578" y="90976"/>
                    <a:pt x="2173578" y="203200"/>
                  </a:cubicBezTo>
                  <a:cubicBezTo>
                    <a:pt x="2173578" y="315424"/>
                    <a:pt x="2082602" y="406400"/>
                    <a:pt x="19703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105186"/>
            </a:solidFill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" name="TextBox 30">
              <a:extLst>
                <a:ext uri="{FF2B5EF4-FFF2-40B4-BE49-F238E27FC236}">
                  <a16:creationId xmlns:a16="http://schemas.microsoft.com/office/drawing/2014/main" xmlns="" id="{35AB003C-8439-4048-6623-D446E1125F45}"/>
                </a:ext>
              </a:extLst>
            </p:cNvPr>
            <p:cNvSpPr txBox="1"/>
            <p:nvPr/>
          </p:nvSpPr>
          <p:spPr>
            <a:xfrm>
              <a:off x="-433253" y="85121"/>
              <a:ext cx="2777310" cy="567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sz="1800"/>
            </a:p>
          </p:txBody>
        </p:sp>
        <p:sp>
          <p:nvSpPr>
            <p:cNvPr id="11" name="Freeform 31">
              <a:extLst>
                <a:ext uri="{FF2B5EF4-FFF2-40B4-BE49-F238E27FC236}">
                  <a16:creationId xmlns:a16="http://schemas.microsoft.com/office/drawing/2014/main" xmlns="" id="{539A6349-0CF0-DA17-9D36-06A667FD3065}"/>
                </a:ext>
              </a:extLst>
            </p:cNvPr>
            <p:cNvSpPr/>
            <p:nvPr/>
          </p:nvSpPr>
          <p:spPr>
            <a:xfrm>
              <a:off x="-308676" y="162996"/>
              <a:ext cx="1843590" cy="460897"/>
            </a:xfrm>
            <a:custGeom>
              <a:avLst/>
              <a:gdLst/>
              <a:ahLst/>
              <a:cxnLst/>
              <a:rect l="l" t="t" r="r" b="b"/>
              <a:pathLst>
                <a:path w="5478245" h="1369561">
                  <a:moveTo>
                    <a:pt x="0" y="0"/>
                  </a:moveTo>
                  <a:lnTo>
                    <a:pt x="5478245" y="0"/>
                  </a:lnTo>
                  <a:lnTo>
                    <a:pt x="5478245" y="1369562"/>
                  </a:lnTo>
                  <a:lnTo>
                    <a:pt x="0" y="1369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48DD062-3734-1856-077C-19C4DE88901D}"/>
              </a:ext>
            </a:extLst>
          </p:cNvPr>
          <p:cNvGrpSpPr/>
          <p:nvPr userDrawn="1"/>
        </p:nvGrpSpPr>
        <p:grpSpPr>
          <a:xfrm>
            <a:off x="313468" y="6480385"/>
            <a:ext cx="11629295" cy="230832"/>
            <a:chOff x="313467" y="6480388"/>
            <a:chExt cx="11629295" cy="2308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D195BE5-9985-7B22-F956-6073EC1A1EE1}"/>
                </a:ext>
              </a:extLst>
            </p:cNvPr>
            <p:cNvSpPr txBox="1"/>
            <p:nvPr/>
          </p:nvSpPr>
          <p:spPr>
            <a:xfrm>
              <a:off x="313467" y="6480388"/>
              <a:ext cx="6182583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srgbClr val="10518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PUSAT PENGEMBANGAN SUMBER DAYA MANUSIA KEPENDUDUKAN, PEMBANGUNAN KELUARGA DAN KELUARGA BERENCANA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xmlns="" id="{54DAA94B-DFA2-51D1-F558-98F4E812A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837737" y="6551354"/>
              <a:ext cx="2105025" cy="114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701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2F7A314-F452-EDB0-86BA-7ACB221B2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400000">
            <a:off x="-2328863" y="2328863"/>
            <a:ext cx="6858001" cy="220027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A6A0DBB-90DD-FCCF-7191-615BE77AD4D3}"/>
              </a:ext>
            </a:extLst>
          </p:cNvPr>
          <p:cNvGrpSpPr/>
          <p:nvPr userDrawn="1"/>
        </p:nvGrpSpPr>
        <p:grpSpPr>
          <a:xfrm>
            <a:off x="10768148" y="142272"/>
            <a:ext cx="1887403" cy="385977"/>
            <a:chOff x="-433253" y="85121"/>
            <a:chExt cx="2777310" cy="567965"/>
          </a:xfrm>
        </p:grpSpPr>
        <p:sp>
          <p:nvSpPr>
            <p:cNvPr id="11" name="Freeform 29">
              <a:extLst>
                <a:ext uri="{FF2B5EF4-FFF2-40B4-BE49-F238E27FC236}">
                  <a16:creationId xmlns:a16="http://schemas.microsoft.com/office/drawing/2014/main" xmlns="" id="{890AFEEE-0D6A-3AD7-9D17-9407792D8F5D}"/>
                </a:ext>
              </a:extLst>
            </p:cNvPr>
            <p:cNvSpPr/>
            <p:nvPr/>
          </p:nvSpPr>
          <p:spPr>
            <a:xfrm>
              <a:off x="-433252" y="133804"/>
              <a:ext cx="2228304" cy="519282"/>
            </a:xfrm>
            <a:custGeom>
              <a:avLst/>
              <a:gdLst/>
              <a:ahLst/>
              <a:cxnLst/>
              <a:rect l="l" t="t" r="r" b="b"/>
              <a:pathLst>
                <a:path w="2173578" h="406400">
                  <a:moveTo>
                    <a:pt x="1970378" y="0"/>
                  </a:moveTo>
                  <a:cubicBezTo>
                    <a:pt x="2082602" y="0"/>
                    <a:pt x="2173578" y="90976"/>
                    <a:pt x="2173578" y="203200"/>
                  </a:cubicBezTo>
                  <a:cubicBezTo>
                    <a:pt x="2173578" y="315424"/>
                    <a:pt x="2082602" y="406400"/>
                    <a:pt x="19703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105186"/>
            </a:solidFill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" name="TextBox 30">
              <a:extLst>
                <a:ext uri="{FF2B5EF4-FFF2-40B4-BE49-F238E27FC236}">
                  <a16:creationId xmlns:a16="http://schemas.microsoft.com/office/drawing/2014/main" xmlns="" id="{ED12C56C-B045-833D-E556-D75052663F60}"/>
                </a:ext>
              </a:extLst>
            </p:cNvPr>
            <p:cNvSpPr txBox="1"/>
            <p:nvPr/>
          </p:nvSpPr>
          <p:spPr>
            <a:xfrm>
              <a:off x="-433253" y="85121"/>
              <a:ext cx="2777310" cy="567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sz="1800"/>
            </a:p>
          </p:txBody>
        </p: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xmlns="" id="{7CFCFDC7-C72A-AC07-8E79-88718871034A}"/>
                </a:ext>
              </a:extLst>
            </p:cNvPr>
            <p:cNvSpPr/>
            <p:nvPr/>
          </p:nvSpPr>
          <p:spPr>
            <a:xfrm>
              <a:off x="-308676" y="162996"/>
              <a:ext cx="1843590" cy="460897"/>
            </a:xfrm>
            <a:custGeom>
              <a:avLst/>
              <a:gdLst/>
              <a:ahLst/>
              <a:cxnLst/>
              <a:rect l="l" t="t" r="r" b="b"/>
              <a:pathLst>
                <a:path w="5478245" h="1369561">
                  <a:moveTo>
                    <a:pt x="0" y="0"/>
                  </a:moveTo>
                  <a:lnTo>
                    <a:pt x="5478245" y="0"/>
                  </a:lnTo>
                  <a:lnTo>
                    <a:pt x="5478245" y="1369562"/>
                  </a:lnTo>
                  <a:lnTo>
                    <a:pt x="0" y="1369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EAB30FD-0308-810B-FF23-CD069E54FF0C}"/>
              </a:ext>
            </a:extLst>
          </p:cNvPr>
          <p:cNvGrpSpPr/>
          <p:nvPr userDrawn="1"/>
        </p:nvGrpSpPr>
        <p:grpSpPr>
          <a:xfrm>
            <a:off x="863601" y="6480385"/>
            <a:ext cx="11006995" cy="230832"/>
            <a:chOff x="313467" y="6480388"/>
            <a:chExt cx="11006995" cy="2308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2B589F09-71A0-BC6C-E538-A4DA861787CD}"/>
                </a:ext>
              </a:extLst>
            </p:cNvPr>
            <p:cNvSpPr txBox="1"/>
            <p:nvPr/>
          </p:nvSpPr>
          <p:spPr>
            <a:xfrm>
              <a:off x="313467" y="6480388"/>
              <a:ext cx="618258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srgbClr val="10518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PUSAT PENGEMBANGAN SUMBER DAYA MANUSIA KEPENDUDUKAN, PEMBANGUNAN KELUARGA DAN KELUARGA BERENCANA</a:t>
              </a:r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xmlns="" id="{AD397F62-35FD-A1A5-AEFD-05B60FBB6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215437" y="6551354"/>
              <a:ext cx="2105025" cy="114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8898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F2B4AE30-E3BF-4710-05CF-58E860DA35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8485"/>
          <a:stretch>
            <a:fillRect/>
          </a:stretch>
        </p:blipFill>
        <p:spPr>
          <a:xfrm rot="16200000">
            <a:off x="8207984" y="2850543"/>
            <a:ext cx="6834558" cy="113347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DCA8B09-0BBD-DB58-3707-3B7BE0EE7BD7}"/>
              </a:ext>
            </a:extLst>
          </p:cNvPr>
          <p:cNvGrpSpPr/>
          <p:nvPr userDrawn="1"/>
        </p:nvGrpSpPr>
        <p:grpSpPr>
          <a:xfrm>
            <a:off x="313468" y="6480385"/>
            <a:ext cx="11006995" cy="230832"/>
            <a:chOff x="313467" y="6480388"/>
            <a:chExt cx="11006995" cy="2308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D9B4371-E9D6-3AA3-BCA5-4E0127DA256C}"/>
                </a:ext>
              </a:extLst>
            </p:cNvPr>
            <p:cNvSpPr txBox="1"/>
            <p:nvPr/>
          </p:nvSpPr>
          <p:spPr>
            <a:xfrm>
              <a:off x="313467" y="6480388"/>
              <a:ext cx="618258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srgbClr val="10518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PUSAT PENGEMBANGAN SUMBER DAYA MANUSIA KEPENDUDUKAN, PEMBANGUNAN KELUARGA DAN KELUARGA BERENCANA</a:t>
              </a: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xmlns="" id="{EE353779-F9A4-6D59-592B-2CCB94568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215437" y="6551354"/>
              <a:ext cx="2105025" cy="1143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DF42AD0-9D56-B96A-2856-7675C3B89DD8}"/>
              </a:ext>
            </a:extLst>
          </p:cNvPr>
          <p:cNvGrpSpPr/>
          <p:nvPr userDrawn="1"/>
        </p:nvGrpSpPr>
        <p:grpSpPr>
          <a:xfrm>
            <a:off x="-364672" y="146781"/>
            <a:ext cx="1887403" cy="385977"/>
            <a:chOff x="-433253" y="85121"/>
            <a:chExt cx="2777310" cy="567965"/>
          </a:xfrm>
        </p:grpSpPr>
        <p:sp>
          <p:nvSpPr>
            <p:cNvPr id="17" name="Freeform 29">
              <a:extLst>
                <a:ext uri="{FF2B5EF4-FFF2-40B4-BE49-F238E27FC236}">
                  <a16:creationId xmlns:a16="http://schemas.microsoft.com/office/drawing/2014/main" xmlns="" id="{B05E3228-CB9B-9713-B9C8-E582C9362A74}"/>
                </a:ext>
              </a:extLst>
            </p:cNvPr>
            <p:cNvSpPr/>
            <p:nvPr/>
          </p:nvSpPr>
          <p:spPr>
            <a:xfrm>
              <a:off x="-808" y="133804"/>
              <a:ext cx="2344865" cy="519282"/>
            </a:xfrm>
            <a:custGeom>
              <a:avLst/>
              <a:gdLst/>
              <a:ahLst/>
              <a:cxnLst/>
              <a:rect l="l" t="t" r="r" b="b"/>
              <a:pathLst>
                <a:path w="2173578" h="406400">
                  <a:moveTo>
                    <a:pt x="1970378" y="0"/>
                  </a:moveTo>
                  <a:cubicBezTo>
                    <a:pt x="2082602" y="0"/>
                    <a:pt x="2173578" y="90976"/>
                    <a:pt x="2173578" y="203200"/>
                  </a:cubicBezTo>
                  <a:cubicBezTo>
                    <a:pt x="2173578" y="315424"/>
                    <a:pt x="2082602" y="406400"/>
                    <a:pt x="19703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105186"/>
            </a:solidFill>
          </p:spPr>
          <p:txBody>
            <a:bodyPr/>
            <a:lstStyle/>
            <a:p>
              <a:r>
                <a:rPr lang="en-US" sz="1800" dirty="0"/>
                <a:t> </a:t>
              </a:r>
            </a:p>
          </p:txBody>
        </p:sp>
        <p:sp>
          <p:nvSpPr>
            <p:cNvPr id="18" name="TextBox 30">
              <a:extLst>
                <a:ext uri="{FF2B5EF4-FFF2-40B4-BE49-F238E27FC236}">
                  <a16:creationId xmlns:a16="http://schemas.microsoft.com/office/drawing/2014/main" xmlns="" id="{AD511108-A006-2DFC-6B16-DA5A8E0AEB8E}"/>
                </a:ext>
              </a:extLst>
            </p:cNvPr>
            <p:cNvSpPr txBox="1"/>
            <p:nvPr/>
          </p:nvSpPr>
          <p:spPr>
            <a:xfrm>
              <a:off x="-433253" y="85121"/>
              <a:ext cx="2777310" cy="567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sz="1800"/>
            </a:p>
          </p:txBody>
        </p:sp>
        <p:sp>
          <p:nvSpPr>
            <p:cNvPr id="19" name="Freeform 31">
              <a:extLst>
                <a:ext uri="{FF2B5EF4-FFF2-40B4-BE49-F238E27FC236}">
                  <a16:creationId xmlns:a16="http://schemas.microsoft.com/office/drawing/2014/main" xmlns="" id="{7486DBCC-8517-836A-E45A-409219A3D009}"/>
                </a:ext>
              </a:extLst>
            </p:cNvPr>
            <p:cNvSpPr/>
            <p:nvPr/>
          </p:nvSpPr>
          <p:spPr>
            <a:xfrm>
              <a:off x="308029" y="162996"/>
              <a:ext cx="1843590" cy="460897"/>
            </a:xfrm>
            <a:custGeom>
              <a:avLst/>
              <a:gdLst/>
              <a:ahLst/>
              <a:cxnLst/>
              <a:rect l="l" t="t" r="r" b="b"/>
              <a:pathLst>
                <a:path w="5478245" h="1369561">
                  <a:moveTo>
                    <a:pt x="0" y="0"/>
                  </a:moveTo>
                  <a:lnTo>
                    <a:pt x="5478245" y="0"/>
                  </a:lnTo>
                  <a:lnTo>
                    <a:pt x="5478245" y="1369562"/>
                  </a:lnTo>
                  <a:lnTo>
                    <a:pt x="0" y="1369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352045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2419FAB-7C16-E89B-F05B-90998D4D9C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5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6D8DDDE-DE27-BC23-CF4A-8E3219B0757F}"/>
              </a:ext>
            </a:extLst>
          </p:cNvPr>
          <p:cNvGrpSpPr/>
          <p:nvPr userDrawn="1"/>
        </p:nvGrpSpPr>
        <p:grpSpPr>
          <a:xfrm>
            <a:off x="0" y="6480385"/>
            <a:ext cx="11942762" cy="230832"/>
            <a:chOff x="0" y="6480388"/>
            <a:chExt cx="11942762" cy="2308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0C2DAE2-C221-587B-C5C7-51272EE3771E}"/>
                </a:ext>
              </a:extLst>
            </p:cNvPr>
            <p:cNvSpPr txBox="1"/>
            <p:nvPr/>
          </p:nvSpPr>
          <p:spPr>
            <a:xfrm>
              <a:off x="0" y="6480388"/>
              <a:ext cx="6182583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srgbClr val="10518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PUSAT PENGEMBANGAN SUMBER DAYA MANUSIA KEPENDUDUKAN, PEMBANGUNAN KELUARGA DAN KELUARGA BERENCANA</a:t>
              </a: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xmlns="" id="{11E34848-E1CB-2A69-EC81-C9E5EE201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837737" y="6551354"/>
              <a:ext cx="2105025" cy="114300"/>
            </a:xfrm>
            <a:prstGeom prst="rect">
              <a:avLst/>
            </a:prstGeom>
          </p:spPr>
        </p:pic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4A0BEBF9-023D-362C-1DA3-6AD008E6E8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37738" y="6538654"/>
            <a:ext cx="2105025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1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B36E18E8-23DA-9564-CBB9-76A161D484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1" y="2982686"/>
            <a:ext cx="12210193" cy="393087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39BA509-8479-53BE-494C-B1310FF01579}"/>
              </a:ext>
            </a:extLst>
          </p:cNvPr>
          <p:cNvGrpSpPr/>
          <p:nvPr userDrawn="1"/>
        </p:nvGrpSpPr>
        <p:grpSpPr>
          <a:xfrm>
            <a:off x="0" y="6480385"/>
            <a:ext cx="11942762" cy="230832"/>
            <a:chOff x="0" y="6480388"/>
            <a:chExt cx="11942762" cy="2308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EAE18426-9A36-46B4-C7AC-4A4B9879F066}"/>
                </a:ext>
              </a:extLst>
            </p:cNvPr>
            <p:cNvSpPr txBox="1"/>
            <p:nvPr/>
          </p:nvSpPr>
          <p:spPr>
            <a:xfrm>
              <a:off x="0" y="6480388"/>
              <a:ext cx="6182583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srgbClr val="10518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PUSAT PENGEMBANGAN SUMBER DAYA MANUSIA KEPENDUDUKAN, PEMBANGUNAN KELUARGA DAN KELUARGA BERENCANA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xmlns="" id="{26E5BDFD-B62F-7790-8B41-70450E6C7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837737" y="6551354"/>
              <a:ext cx="2105025" cy="114300"/>
            </a:xfrm>
            <a:prstGeom prst="rect">
              <a:avLst/>
            </a:prstGeom>
          </p:spPr>
        </p:pic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306F64EB-A26D-EAD9-C248-BB8E44568A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837738" y="6538654"/>
            <a:ext cx="2105025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18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347FE8-1953-970D-A249-549F166ED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9DB68F-293C-46A6-5E27-6C6163872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9714866-673A-4392-97E6-362515EDD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C67234-BA47-EE71-DF5A-1C1091302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4BE4E-3F51-43E0-8FD6-FFD9A3083603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C715D9-B9CF-322B-7D3A-99B3F235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68178C-13C9-BAAD-8EE0-8897F5402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0B49-DF55-433D-B5D8-B25064AB4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9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780320-27DC-6458-DDB8-7CF634431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309F613-B790-028B-6558-DFF5AF978C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EB9D9D-F763-3384-D351-91D5F1B28A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630FC69-44F8-2009-591F-6844E123A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4BE4E-3F51-43E0-8FD6-FFD9A3083603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0CE24E4-F301-9873-929A-60CE9DEE0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329A0A-232B-4807-16E4-C2FCA93C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0B49-DF55-433D-B5D8-B25064AB4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1012671-B536-6089-9A44-60A64CB0C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C565C0-46A4-4249-0F5B-A4857753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9E7399-752B-35BB-7F62-3287DAB6C8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64BE4E-3F51-43E0-8FD6-FFD9A3083603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3F894F-0526-1FCB-1540-3473BA8A7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D21821-A09F-318B-8287-25033F466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B80B49-DF55-433D-B5D8-B25064AB4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8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1">
            <a:extLst>
              <a:ext uri="{FF2B5EF4-FFF2-40B4-BE49-F238E27FC236}">
                <a16:creationId xmlns:a16="http://schemas.microsoft.com/office/drawing/2014/main" xmlns="" id="{870E9C82-7C65-CA17-6AE2-A70F3F877A2D}"/>
              </a:ext>
            </a:extLst>
          </p:cNvPr>
          <p:cNvGrpSpPr/>
          <p:nvPr/>
        </p:nvGrpSpPr>
        <p:grpSpPr>
          <a:xfrm flipH="1">
            <a:off x="7757886" y="1113028"/>
            <a:ext cx="4434114" cy="4223657"/>
            <a:chOff x="0" y="0"/>
            <a:chExt cx="812800" cy="812800"/>
          </a:xfrm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FD182244-2DB6-E6B3-2215-46B31755754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prstGeom prst="flowChartDelay">
              <a:avLst/>
            </a:prstGeom>
            <a:blipFill>
              <a:blip r:embed="rId2"/>
              <a:stretch>
                <a:fillRect l="-49064" r="-29108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" name="Freeform 27">
            <a:extLst>
              <a:ext uri="{FF2B5EF4-FFF2-40B4-BE49-F238E27FC236}">
                <a16:creationId xmlns:a16="http://schemas.microsoft.com/office/drawing/2014/main" xmlns="" id="{0EA450EF-A702-8530-3B01-4D59D9815570}"/>
              </a:ext>
            </a:extLst>
          </p:cNvPr>
          <p:cNvSpPr/>
          <p:nvPr/>
        </p:nvSpPr>
        <p:spPr>
          <a:xfrm>
            <a:off x="8020332" y="3923412"/>
            <a:ext cx="2751865" cy="2748425"/>
          </a:xfrm>
          <a:custGeom>
            <a:avLst/>
            <a:gdLst/>
            <a:ahLst/>
            <a:cxnLst/>
            <a:rect l="l" t="t" r="r" b="b"/>
            <a:pathLst>
              <a:path w="2595839" h="2592594">
                <a:moveTo>
                  <a:pt x="0" y="0"/>
                </a:moveTo>
                <a:lnTo>
                  <a:pt x="2595839" y="0"/>
                </a:lnTo>
                <a:lnTo>
                  <a:pt x="2595839" y="2592594"/>
                </a:lnTo>
                <a:lnTo>
                  <a:pt x="0" y="25925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  <a:sym typeface="Arial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xmlns="" id="{237D0133-BC90-06AF-DE9C-E791236D290D}"/>
              </a:ext>
            </a:extLst>
          </p:cNvPr>
          <p:cNvSpPr txBox="1">
            <a:spLocks/>
          </p:cNvSpPr>
          <p:nvPr/>
        </p:nvSpPr>
        <p:spPr>
          <a:xfrm>
            <a:off x="473690" y="720219"/>
            <a:ext cx="10469920" cy="209886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5186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RENCANA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105186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TINDAK LANJUT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105186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(RTL)</a:t>
            </a:r>
            <a:endParaRPr kumimoji="0" lang="ko-KR" altLang="en-US" sz="4800" i="0" u="none" strike="noStrike" kern="1200" cap="none" spc="0" normalizeH="0" baseline="0" noProof="0" dirty="0">
              <a:ln>
                <a:noFill/>
              </a:ln>
              <a:solidFill>
                <a:srgbClr val="105186"/>
              </a:solidFill>
              <a:effectLst/>
              <a:uLnTx/>
              <a:uFillTx/>
              <a:latin typeface="Open Sans" pitchFamily="2" charset="0"/>
              <a:ea typeface="맑은 고딕" panose="020B0503020000020004" pitchFamily="34" charset="-127"/>
              <a:cs typeface="Open Sans" pitchFamily="2" charset="0"/>
            </a:endParaRPr>
          </a:p>
        </p:txBody>
      </p:sp>
      <p:sp>
        <p:nvSpPr>
          <p:cNvPr id="6" name="Google Shape;502;p1">
            <a:extLst>
              <a:ext uri="{FF2B5EF4-FFF2-40B4-BE49-F238E27FC236}">
                <a16:creationId xmlns:a16="http://schemas.microsoft.com/office/drawing/2014/main" xmlns="" id="{899BB8CD-7302-7CDA-3B8C-373FD312D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90" y="2585338"/>
            <a:ext cx="5764047" cy="8309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2000"/>
              <a:defRPr/>
            </a:pPr>
            <a:r>
              <a:rPr lang="en-US" altLang="en-US" sz="1600" dirty="0" err="1">
                <a:solidFill>
                  <a:srgbClr val="105186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 panose="020F0502020204030204" pitchFamily="34" charset="0"/>
              </a:rPr>
              <a:t>Disampaikan</a:t>
            </a:r>
            <a:r>
              <a:rPr lang="en-US" altLang="en-US" sz="1600" dirty="0">
                <a:solidFill>
                  <a:srgbClr val="105186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 panose="020F0502020204030204" pitchFamily="34" charset="0"/>
              </a:rPr>
              <a:t> pada </a:t>
            </a:r>
          </a:p>
          <a:p>
            <a:pPr eaLnBrk="1" hangingPunct="1">
              <a:buSzPts val="2000"/>
              <a:defRPr/>
            </a:pPr>
            <a:r>
              <a:rPr lang="en-US" altLang="en-US" sz="1600" dirty="0" err="1">
                <a:solidFill>
                  <a:srgbClr val="105186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 panose="020F0502020204030204" pitchFamily="34" charset="0"/>
              </a:rPr>
              <a:t>Pelatihan</a:t>
            </a:r>
            <a:r>
              <a:rPr lang="en-US" altLang="en-US" sz="1600" dirty="0">
                <a:solidFill>
                  <a:srgbClr val="105186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 panose="020F0502020204030204" pitchFamily="34" charset="0"/>
              </a:rPr>
              <a:t> Teknis </a:t>
            </a:r>
            <a:r>
              <a:rPr lang="en-US" altLang="en-US" sz="1600" dirty="0" err="1">
                <a:solidFill>
                  <a:srgbClr val="105186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 panose="020F0502020204030204" pitchFamily="34" charset="0"/>
              </a:rPr>
              <a:t>Pengisian</a:t>
            </a:r>
            <a:r>
              <a:rPr lang="en-US" altLang="en-US" sz="1600" dirty="0">
                <a:solidFill>
                  <a:srgbClr val="105186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 panose="020F0502020204030204" pitchFamily="34" charset="0"/>
              </a:rPr>
              <a:t> </a:t>
            </a:r>
            <a:r>
              <a:rPr lang="en-US" altLang="en-US" sz="1600" dirty="0" err="1">
                <a:solidFill>
                  <a:srgbClr val="105186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 panose="020F0502020204030204" pitchFamily="34" charset="0"/>
              </a:rPr>
              <a:t>Kertas</a:t>
            </a:r>
            <a:r>
              <a:rPr lang="en-US" altLang="en-US" sz="1600" dirty="0">
                <a:solidFill>
                  <a:srgbClr val="105186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 panose="020F0502020204030204" pitchFamily="34" charset="0"/>
              </a:rPr>
              <a:t> </a:t>
            </a:r>
            <a:r>
              <a:rPr lang="en-US" altLang="en-US" sz="1600" dirty="0" err="1">
                <a:solidFill>
                  <a:srgbClr val="105186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 panose="020F0502020204030204" pitchFamily="34" charset="0"/>
              </a:rPr>
              <a:t>Kerja</a:t>
            </a:r>
            <a:r>
              <a:rPr lang="en-US" altLang="en-US" sz="1600" dirty="0">
                <a:solidFill>
                  <a:srgbClr val="105186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 panose="020F0502020204030204" pitchFamily="34" charset="0"/>
              </a:rPr>
              <a:t> </a:t>
            </a:r>
            <a:r>
              <a:rPr lang="en-US" altLang="en-US" sz="1600" dirty="0" err="1">
                <a:solidFill>
                  <a:srgbClr val="105186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 panose="020F0502020204030204" pitchFamily="34" charset="0"/>
              </a:rPr>
              <a:t>Manajemen</a:t>
            </a:r>
            <a:r>
              <a:rPr lang="en-US" altLang="en-US" sz="1600" dirty="0">
                <a:solidFill>
                  <a:srgbClr val="105186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 panose="020F0502020204030204" pitchFamily="34" charset="0"/>
              </a:rPr>
              <a:t> </a:t>
            </a:r>
            <a:r>
              <a:rPr lang="en-US" altLang="en-US" sz="1600" dirty="0" err="1">
                <a:solidFill>
                  <a:srgbClr val="105186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 panose="020F0502020204030204" pitchFamily="34" charset="0"/>
              </a:rPr>
              <a:t>Risiko</a:t>
            </a:r>
            <a:r>
              <a:rPr lang="en-US" altLang="en-US" sz="1600" dirty="0">
                <a:solidFill>
                  <a:srgbClr val="105186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 panose="020F0502020204030204" pitchFamily="34" charset="0"/>
              </a:rPr>
              <a:t> </a:t>
            </a:r>
          </a:p>
          <a:p>
            <a:pPr eaLnBrk="1" hangingPunct="1">
              <a:buSzPts val="2000"/>
              <a:defRPr/>
            </a:pPr>
            <a:r>
              <a:rPr lang="en-US" altLang="en-US" sz="1600" dirty="0" err="1">
                <a:solidFill>
                  <a:srgbClr val="105186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 panose="020F0502020204030204" pitchFamily="34" charset="0"/>
              </a:rPr>
              <a:t>bagi</a:t>
            </a:r>
            <a:r>
              <a:rPr lang="en-US" altLang="en-US" sz="1600" dirty="0">
                <a:solidFill>
                  <a:srgbClr val="105186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 panose="020F0502020204030204" pitchFamily="34" charset="0"/>
              </a:rPr>
              <a:t> </a:t>
            </a:r>
            <a:r>
              <a:rPr lang="en-US" altLang="en-US" sz="1600" dirty="0" err="1">
                <a:solidFill>
                  <a:srgbClr val="105186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 panose="020F0502020204030204" pitchFamily="34" charset="0"/>
              </a:rPr>
              <a:t>Pejabat</a:t>
            </a:r>
            <a:r>
              <a:rPr lang="en-US" altLang="en-US" sz="1600" dirty="0">
                <a:solidFill>
                  <a:srgbClr val="105186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 panose="020F0502020204030204" pitchFamily="34" charset="0"/>
              </a:rPr>
              <a:t> Unit </a:t>
            </a:r>
            <a:r>
              <a:rPr lang="en-US" altLang="en-US" sz="1600" dirty="0" err="1">
                <a:solidFill>
                  <a:srgbClr val="105186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 panose="020F0502020204030204" pitchFamily="34" charset="0"/>
              </a:rPr>
              <a:t>Pengelola</a:t>
            </a:r>
            <a:r>
              <a:rPr lang="en-US" altLang="en-US" sz="1600" dirty="0">
                <a:solidFill>
                  <a:srgbClr val="105186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 panose="020F0502020204030204" pitchFamily="34" charset="0"/>
              </a:rPr>
              <a:t> </a:t>
            </a:r>
            <a:r>
              <a:rPr lang="en-US" altLang="en-US" sz="1600" dirty="0" err="1">
                <a:solidFill>
                  <a:srgbClr val="105186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 panose="020F0502020204030204" pitchFamily="34" charset="0"/>
              </a:rPr>
              <a:t>Risiko</a:t>
            </a:r>
            <a:r>
              <a:rPr lang="en-US" altLang="en-US" sz="1600" dirty="0">
                <a:solidFill>
                  <a:srgbClr val="105186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 panose="020F0502020204030204" pitchFamily="34" charset="0"/>
              </a:rPr>
              <a:t> di </a:t>
            </a:r>
            <a:r>
              <a:rPr lang="en-US" altLang="en-US" sz="1600" dirty="0" err="1">
                <a:solidFill>
                  <a:srgbClr val="105186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 panose="020F0502020204030204" pitchFamily="34" charset="0"/>
              </a:rPr>
              <a:t>Lingkungan</a:t>
            </a:r>
            <a:r>
              <a:rPr lang="en-US" altLang="en-US" sz="1600" dirty="0">
                <a:solidFill>
                  <a:srgbClr val="105186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 panose="020F0502020204030204" pitchFamily="34" charset="0"/>
              </a:rPr>
              <a:t> BKKBN</a:t>
            </a:r>
          </a:p>
        </p:txBody>
      </p:sp>
    </p:spTree>
    <p:extLst>
      <p:ext uri="{BB962C8B-B14F-4D97-AF65-F5344CB8AC3E}">
        <p14:creationId xmlns:p14="http://schemas.microsoft.com/office/powerpoint/2010/main" val="386449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49250" y="1009650"/>
            <a:ext cx="8445500" cy="1143000"/>
          </a:xfrm>
          <a:prstGeom prst="rect">
            <a:avLst/>
          </a:prstGeom>
        </p:spPr>
        <p:txBody>
          <a:bodyPr/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AU" sz="4000" b="1" dirty="0" smtClean="0">
                <a:solidFill>
                  <a:srgbClr val="CC3300"/>
                </a:solidFill>
                <a:latin typeface="Tahoma" pitchFamily="34" charset="0"/>
              </a:rPr>
              <a:t>KONSEP RTL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42950" y="2500313"/>
            <a:ext cx="10200974" cy="1747837"/>
          </a:xfrm>
          <a:prstGeom prst="rect">
            <a:avLst/>
          </a:prstGeom>
        </p:spPr>
        <p:txBody>
          <a:bodyPr/>
          <a:lstStyle>
            <a:lvl1pPr marL="228611" indent="-228611" algn="l" defTabSz="91444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id-ID" sz="3000" dirty="0" smtClean="0">
                <a:latin typeface="Arial Unicode MS" pitchFamily="34" charset="-128"/>
              </a:rPr>
              <a:t>Merupakan sebuah strategi</a:t>
            </a:r>
            <a:r>
              <a:rPr lang="en-AU" sz="3000" dirty="0" smtClean="0">
                <a:latin typeface="Arial Unicode MS" pitchFamily="34" charset="-128"/>
              </a:rPr>
              <a:t> </a:t>
            </a:r>
            <a:r>
              <a:rPr lang="en-AU" b="1" i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rPr>
              <a:t>untuk</a:t>
            </a:r>
            <a:r>
              <a:rPr lang="en-AU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rPr>
              <a:t> </a:t>
            </a:r>
            <a:r>
              <a:rPr lang="id-ID" sz="3000" dirty="0" smtClean="0">
                <a:latin typeface="Arial Unicode MS" pitchFamily="34" charset="-128"/>
              </a:rPr>
              <a:t>menerapkan apa yang telah didapat dari pelatihan ke dalam tempat kerja.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928820" y="4248150"/>
            <a:ext cx="2568575" cy="1408112"/>
          </a:xfrm>
          <a:prstGeom prst="wedgeRoundRectCallout">
            <a:avLst>
              <a:gd name="adj1" fmla="val -81398"/>
              <a:gd name="adj2" fmla="val -100056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 sz="2400" i="1"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928820" y="4324350"/>
            <a:ext cx="25685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2400" b="1" i="1">
                <a:effectLst>
                  <a:outerShdw blurRad="38100" dist="38100" dir="2700000" algn="tl">
                    <a:srgbClr val="010199"/>
                  </a:outerShdw>
                </a:effectLst>
                <a:latin typeface="Arial Unicode MS" pitchFamily="34" charset="-128"/>
              </a:rPr>
              <a:t>Training untuk realitas bukan formalitas</a:t>
            </a:r>
          </a:p>
        </p:txBody>
      </p:sp>
    </p:spTree>
    <p:extLst>
      <p:ext uri="{BB962C8B-B14F-4D97-AF65-F5344CB8AC3E}">
        <p14:creationId xmlns:p14="http://schemas.microsoft.com/office/powerpoint/2010/main" val="6635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931194" y="2324100"/>
            <a:ext cx="8329613" cy="3733800"/>
          </a:xfrm>
          <a:prstGeom prst="rect">
            <a:avLst/>
          </a:prstGeom>
        </p:spPr>
        <p:txBody>
          <a:bodyPr/>
          <a:lstStyle>
            <a:lvl1pPr marL="228611" indent="-228611" algn="l" defTabSz="91444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indent="-539750">
              <a:spcBef>
                <a:spcPct val="40000"/>
              </a:spcBef>
              <a:buClr>
                <a:srgbClr val="002060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id-ID" b="1" dirty="0" smtClean="0">
                <a:latin typeface="Arial Unicode MS" pitchFamily="34" charset="-128"/>
              </a:rPr>
              <a:t>Menunjukkan bagaimana pelatihan sesuai dengan kebutuhan spesifik melalui pelaksanaan </a:t>
            </a:r>
            <a:r>
              <a:rPr lang="en-US" b="1" dirty="0" smtClean="0">
                <a:latin typeface="Arial Unicode MS" pitchFamily="34" charset="-128"/>
              </a:rPr>
              <a:t> RTL</a:t>
            </a:r>
            <a:endParaRPr lang="en-US" b="1" dirty="0">
              <a:latin typeface="Arial Unicode MS" pitchFamily="34" charset="-128"/>
            </a:endParaRPr>
          </a:p>
          <a:p>
            <a:pPr marL="539750" indent="-539750">
              <a:spcBef>
                <a:spcPct val="40000"/>
              </a:spcBef>
              <a:buClr>
                <a:srgbClr val="002060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id-ID" b="1" dirty="0" smtClean="0">
                <a:latin typeface="Arial Unicode MS" pitchFamily="34" charset="-128"/>
              </a:rPr>
              <a:t>Sesuai </a:t>
            </a:r>
            <a:r>
              <a:rPr lang="id-ID" b="1" dirty="0">
                <a:latin typeface="Arial Unicode MS" pitchFamily="34" charset="-128"/>
              </a:rPr>
              <a:t>dengan kebutuhan </a:t>
            </a:r>
            <a:r>
              <a:rPr lang="id-ID" b="1" dirty="0" smtClean="0">
                <a:latin typeface="Arial Unicode MS" pitchFamily="34" charset="-128"/>
              </a:rPr>
              <a:t>organisasi.</a:t>
            </a:r>
            <a:endParaRPr lang="en-US" b="1" dirty="0" smtClean="0">
              <a:latin typeface="Arial Unicode MS" pitchFamily="34" charset="-128"/>
            </a:endParaRPr>
          </a:p>
          <a:p>
            <a:pPr marL="539750" indent="-539750">
              <a:spcBef>
                <a:spcPct val="40000"/>
              </a:spcBef>
              <a:buClr>
                <a:srgbClr val="002060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id-ID" b="1" dirty="0" smtClean="0">
                <a:latin typeface="Arial Unicode MS" pitchFamily="34" charset="-128"/>
              </a:rPr>
              <a:t>Berdampak </a:t>
            </a:r>
            <a:r>
              <a:rPr lang="id-ID" b="1" dirty="0">
                <a:latin typeface="Arial Unicode MS" pitchFamily="34" charset="-128"/>
              </a:rPr>
              <a:t>positif pada tujuan strategis </a:t>
            </a:r>
            <a:r>
              <a:rPr lang="id-ID" b="1" dirty="0" smtClean="0">
                <a:latin typeface="Arial Unicode MS" pitchFamily="34" charset="-128"/>
              </a:rPr>
              <a:t>organisasi.</a:t>
            </a:r>
            <a:endParaRPr lang="en-US" b="1" dirty="0" smtClean="0">
              <a:latin typeface="Arial Unicode MS" pitchFamily="34" charset="-128"/>
            </a:endParaRPr>
          </a:p>
          <a:p>
            <a:pPr marL="539750" indent="-539750">
              <a:spcBef>
                <a:spcPct val="40000"/>
              </a:spcBef>
              <a:buClr>
                <a:srgbClr val="002060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id-ID" b="1" dirty="0" smtClean="0">
                <a:latin typeface="Arial Unicode MS" pitchFamily="34" charset="-128"/>
              </a:rPr>
              <a:t>Pengembangan individu dalam organisasinya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809750" y="762000"/>
            <a:ext cx="8572500" cy="1028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MANFAAT </a:t>
            </a:r>
            <a:endParaRPr lang="id-ID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8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49250" y="1009650"/>
            <a:ext cx="8445500" cy="1143000"/>
          </a:xfrm>
          <a:prstGeom prst="rect">
            <a:avLst/>
          </a:prstGeom>
        </p:spPr>
        <p:txBody>
          <a:bodyPr/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AU" sz="4000" b="1" dirty="0" smtClean="0">
                <a:solidFill>
                  <a:srgbClr val="CC3300"/>
                </a:solidFill>
                <a:latin typeface="Tahoma" pitchFamily="34" charset="0"/>
              </a:rPr>
              <a:t>TARGET RTL </a:t>
            </a:r>
            <a:endParaRPr lang="en-AU" sz="4000" b="1" dirty="0" smtClean="0">
              <a:solidFill>
                <a:srgbClr val="CC3300"/>
              </a:solidFill>
              <a:latin typeface="Tahoma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42950" y="2325905"/>
            <a:ext cx="10200974" cy="1591577"/>
          </a:xfrm>
          <a:prstGeom prst="rect">
            <a:avLst/>
          </a:prstGeom>
        </p:spPr>
        <p:txBody>
          <a:bodyPr/>
          <a:lstStyle>
            <a:lvl1pPr marL="228611" indent="-228611" algn="l" defTabSz="91444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en-US" sz="3000" dirty="0" smtClean="0">
                <a:latin typeface="Arial Unicode MS" pitchFamily="34" charset="-128"/>
              </a:rPr>
              <a:t>RTL yang </a:t>
            </a:r>
            <a:r>
              <a:rPr lang="en-US" sz="3000" dirty="0" err="1" smtClean="0">
                <a:latin typeface="Arial Unicode MS" pitchFamily="34" charset="-128"/>
              </a:rPr>
              <a:t>dibuat</a:t>
            </a:r>
            <a:r>
              <a:rPr lang="en-US" sz="3000" dirty="0" smtClean="0">
                <a:latin typeface="Arial Unicode MS" pitchFamily="34" charset="-128"/>
              </a:rPr>
              <a:t> </a:t>
            </a:r>
            <a:r>
              <a:rPr lang="en-US" sz="3000" dirty="0" err="1" smtClean="0">
                <a:latin typeface="Arial Unicode MS" pitchFamily="34" charset="-128"/>
              </a:rPr>
              <a:t>peserta</a:t>
            </a:r>
            <a:r>
              <a:rPr lang="en-US" sz="3000" dirty="0" smtClean="0">
                <a:latin typeface="Arial Unicode MS" pitchFamily="34" charset="-128"/>
              </a:rPr>
              <a:t> </a:t>
            </a:r>
            <a:r>
              <a:rPr lang="en-US" sz="3000" dirty="0" err="1" smtClean="0">
                <a:latin typeface="Arial Unicode MS" pitchFamily="34" charset="-128"/>
              </a:rPr>
              <a:t>diharapkan</a:t>
            </a:r>
            <a:r>
              <a:rPr lang="en-US" sz="3000" dirty="0" smtClean="0">
                <a:latin typeface="Arial Unicode MS" pitchFamily="34" charset="-128"/>
              </a:rPr>
              <a:t> </a:t>
            </a:r>
            <a:r>
              <a:rPr lang="en-US" sz="3000" dirty="0" err="1" smtClean="0">
                <a:latin typeface="Arial Unicode MS" pitchFamily="34" charset="-128"/>
              </a:rPr>
              <a:t>sudah</a:t>
            </a:r>
            <a:r>
              <a:rPr lang="en-US" sz="3000" dirty="0" smtClean="0">
                <a:latin typeface="Arial Unicode MS" pitchFamily="34" charset="-128"/>
              </a:rPr>
              <a:t> </a:t>
            </a:r>
            <a:r>
              <a:rPr lang="en-US" sz="3000" dirty="0" err="1" smtClean="0">
                <a:latin typeface="Arial Unicode MS" pitchFamily="34" charset="-128"/>
              </a:rPr>
              <a:t>bisa</a:t>
            </a:r>
            <a:r>
              <a:rPr lang="en-US" sz="3000" dirty="0" smtClean="0">
                <a:latin typeface="Arial Unicode MS" pitchFamily="34" charset="-128"/>
              </a:rPr>
              <a:t> </a:t>
            </a:r>
            <a:r>
              <a:rPr lang="en-US" sz="3000" dirty="0" err="1" smtClean="0">
                <a:latin typeface="Arial Unicode MS" pitchFamily="34" charset="-128"/>
              </a:rPr>
              <a:t>dilaksanakan</a:t>
            </a:r>
            <a:r>
              <a:rPr lang="en-US" sz="3000" dirty="0" smtClean="0">
                <a:latin typeface="Arial Unicode MS" pitchFamily="34" charset="-128"/>
              </a:rPr>
              <a:t> </a:t>
            </a:r>
            <a:r>
              <a:rPr lang="en-US" sz="3000" dirty="0" err="1" smtClean="0">
                <a:latin typeface="Arial Unicode MS" pitchFamily="34" charset="-128"/>
              </a:rPr>
              <a:t>maksimal</a:t>
            </a:r>
            <a:r>
              <a:rPr lang="en-US" sz="3000" dirty="0" smtClean="0">
                <a:latin typeface="Arial Unicode MS" pitchFamily="34" charset="-128"/>
              </a:rPr>
              <a:t> </a:t>
            </a:r>
            <a:r>
              <a:rPr lang="en-US" sz="3000" dirty="0" err="1" smtClean="0">
                <a:latin typeface="Arial Unicode MS" pitchFamily="34" charset="-128"/>
              </a:rPr>
              <a:t>pada</a:t>
            </a:r>
            <a:r>
              <a:rPr lang="en-US" sz="3000" dirty="0" smtClean="0">
                <a:latin typeface="Arial Unicode MS" pitchFamily="34" charset="-128"/>
              </a:rPr>
              <a:t> </a:t>
            </a:r>
            <a:r>
              <a:rPr lang="en-US" sz="3000" dirty="0" err="1" smtClean="0">
                <a:latin typeface="Arial Unicode MS" pitchFamily="34" charset="-128"/>
              </a:rPr>
              <a:t>bulan</a:t>
            </a:r>
            <a:r>
              <a:rPr lang="en-US" sz="3000" dirty="0" smtClean="0">
                <a:latin typeface="Arial Unicode MS" pitchFamily="34" charset="-128"/>
              </a:rPr>
              <a:t> </a:t>
            </a:r>
            <a:r>
              <a:rPr lang="en-US" sz="3000" dirty="0" err="1" smtClean="0">
                <a:latin typeface="Arial Unicode MS" pitchFamily="34" charset="-128"/>
              </a:rPr>
              <a:t>Desember</a:t>
            </a:r>
            <a:r>
              <a:rPr lang="en-US" sz="3000" dirty="0" smtClean="0">
                <a:latin typeface="Arial Unicode MS" pitchFamily="34" charset="-128"/>
              </a:rPr>
              <a:t> 2026</a:t>
            </a:r>
            <a:endParaRPr lang="id-ID" sz="3000" dirty="0" smtClean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413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77022" y="124126"/>
            <a:ext cx="8445500" cy="722897"/>
          </a:xfrm>
          <a:prstGeom prst="rect">
            <a:avLst/>
          </a:prstGeom>
        </p:spPr>
        <p:txBody>
          <a:bodyPr/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AU" sz="4000" b="1" dirty="0" smtClean="0">
                <a:solidFill>
                  <a:srgbClr val="CC3300"/>
                </a:solidFill>
                <a:latin typeface="Tahoma" pitchFamily="34" charset="0"/>
              </a:rPr>
              <a:t>MATRIKS RTL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63" y="1025715"/>
            <a:ext cx="9400674" cy="552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1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4">
            <a:extLst>
              <a:ext uri="{FF2B5EF4-FFF2-40B4-BE49-F238E27FC236}">
                <a16:creationId xmlns:a16="http://schemas.microsoft.com/office/drawing/2014/main" xmlns="" id="{500354F9-DD79-378A-7168-37048E0D0392}"/>
              </a:ext>
            </a:extLst>
          </p:cNvPr>
          <p:cNvSpPr txBox="1"/>
          <p:nvPr/>
        </p:nvSpPr>
        <p:spPr>
          <a:xfrm>
            <a:off x="812800" y="1955800"/>
            <a:ext cx="5435600" cy="919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80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1200" cap="none" spc="-141" normalizeH="0" baseline="0" noProof="0" dirty="0" err="1">
                <a:ln>
                  <a:noFill/>
                </a:ln>
                <a:solidFill>
                  <a:srgbClr val="105186"/>
                </a:solidFill>
                <a:effectLst/>
                <a:uLnTx/>
                <a:uFillTx/>
                <a:latin typeface="Open Sauce Heavy"/>
                <a:ea typeface="Open Sauce Heavy"/>
                <a:cs typeface="Open Sauce Heavy"/>
                <a:sym typeface="Open Sauce Heavy"/>
              </a:rPr>
              <a:t>Terima</a:t>
            </a:r>
            <a:r>
              <a:rPr kumimoji="0" lang="en-US" sz="4800" b="1" i="0" u="none" strike="noStrike" kern="1200" cap="none" spc="-141" normalizeH="0" baseline="0" noProof="0" dirty="0">
                <a:ln>
                  <a:noFill/>
                </a:ln>
                <a:solidFill>
                  <a:srgbClr val="105186"/>
                </a:solidFill>
                <a:effectLst/>
                <a:uLnTx/>
                <a:uFillTx/>
                <a:latin typeface="Open Sauce Heavy"/>
                <a:ea typeface="Open Sauce Heavy"/>
                <a:cs typeface="Open Sauce Heavy"/>
                <a:sym typeface="Open Sauce Heavy"/>
              </a:rPr>
              <a:t> Kasih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F40EA51-D4A8-89D9-50F9-59DB14AE2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1" y="3360317"/>
            <a:ext cx="4555067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304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105186"/>
                </a:solidFill>
                <a:effectLst/>
                <a:uLnTx/>
                <a:uFillTx/>
                <a:latin typeface="Open Sauce" panose="020B0604020202020204" charset="0"/>
                <a:ea typeface="Open Sans" pitchFamily="2" charset="0"/>
                <a:cs typeface="Open Sans" pitchFamily="2" charset="0"/>
                <a:sym typeface="Arial"/>
              </a:rPr>
              <a:t>Kementerian </a:t>
            </a:r>
            <a:r>
              <a:rPr kumimoji="0" lang="en-US" altLang="en-US" sz="1067" b="0" i="0" u="none" strike="noStrike" kern="1200" cap="none" spc="0" normalizeH="0" baseline="0" noProof="0" dirty="0" err="1">
                <a:ln>
                  <a:noFill/>
                </a:ln>
                <a:solidFill>
                  <a:srgbClr val="105186"/>
                </a:solidFill>
                <a:effectLst/>
                <a:uLnTx/>
                <a:uFillTx/>
                <a:latin typeface="Open Sauce" panose="020B0604020202020204" charset="0"/>
                <a:ea typeface="Open Sans" pitchFamily="2" charset="0"/>
                <a:cs typeface="Open Sans" pitchFamily="2" charset="0"/>
                <a:sym typeface="Arial"/>
              </a:rPr>
              <a:t>Kependudukan</a:t>
            </a:r>
            <a:r>
              <a:rPr kumimoji="0" lang="en-US" alt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105186"/>
                </a:solidFill>
                <a:effectLst/>
                <a:uLnTx/>
                <a:uFillTx/>
                <a:latin typeface="Open Sauce" panose="020B0604020202020204" charset="0"/>
                <a:ea typeface="Open Sans" pitchFamily="2" charset="0"/>
                <a:cs typeface="Open Sans" pitchFamily="2" charset="0"/>
                <a:sym typeface="Arial"/>
              </a:rPr>
              <a:t> dan Pembangunan </a:t>
            </a:r>
            <a:r>
              <a:rPr kumimoji="0" lang="en-US" altLang="en-US" sz="1067" b="0" i="0" u="none" strike="noStrike" kern="1200" cap="none" spc="0" normalizeH="0" baseline="0" noProof="0" dirty="0" err="1">
                <a:ln>
                  <a:noFill/>
                </a:ln>
                <a:solidFill>
                  <a:srgbClr val="105186"/>
                </a:solidFill>
                <a:effectLst/>
                <a:uLnTx/>
                <a:uFillTx/>
                <a:latin typeface="Open Sauce" panose="020B0604020202020204" charset="0"/>
                <a:ea typeface="Open Sans" pitchFamily="2" charset="0"/>
                <a:cs typeface="Open Sans" pitchFamily="2" charset="0"/>
                <a:sym typeface="Arial"/>
              </a:rPr>
              <a:t>Keluarga</a:t>
            </a:r>
            <a:r>
              <a:rPr kumimoji="0" lang="en-US" alt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105186"/>
                </a:solidFill>
                <a:effectLst/>
                <a:uLnTx/>
                <a:uFillTx/>
                <a:latin typeface="Open Sauce" panose="020B0604020202020204" charset="0"/>
                <a:ea typeface="Open Sans" pitchFamily="2" charset="0"/>
                <a:cs typeface="Open Sans" pitchFamily="2" charset="0"/>
                <a:sym typeface="Arial"/>
              </a:rPr>
              <a:t>/</a:t>
            </a:r>
          </a:p>
          <a:p>
            <a:pPr marL="0" marR="0" lvl="0" indent="0" algn="l" defTabSz="304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105186"/>
                </a:solidFill>
                <a:effectLst/>
                <a:uLnTx/>
                <a:uFillTx/>
                <a:latin typeface="Open Sauce" panose="020B0604020202020204" charset="0"/>
                <a:ea typeface="Open Sans" pitchFamily="2" charset="0"/>
                <a:cs typeface="Open Sans" pitchFamily="2" charset="0"/>
                <a:sym typeface="Arial"/>
              </a:rPr>
              <a:t>Badan </a:t>
            </a:r>
            <a:r>
              <a:rPr kumimoji="0" lang="en-US" altLang="en-US" sz="1067" b="0" i="0" u="none" strike="noStrike" kern="1200" cap="none" spc="0" normalizeH="0" baseline="0" noProof="0" dirty="0" err="1">
                <a:ln>
                  <a:noFill/>
                </a:ln>
                <a:solidFill>
                  <a:srgbClr val="105186"/>
                </a:solidFill>
                <a:effectLst/>
                <a:uLnTx/>
                <a:uFillTx/>
                <a:latin typeface="Open Sauce" panose="020B0604020202020204" charset="0"/>
                <a:ea typeface="Open Sans" pitchFamily="2" charset="0"/>
                <a:cs typeface="Open Sans" pitchFamily="2" charset="0"/>
                <a:sym typeface="Arial"/>
              </a:rPr>
              <a:t>Kependudukan</a:t>
            </a:r>
            <a:r>
              <a:rPr kumimoji="0" lang="en-US" alt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105186"/>
                </a:solidFill>
                <a:effectLst/>
                <a:uLnTx/>
                <a:uFillTx/>
                <a:latin typeface="Open Sauce" panose="020B0604020202020204" charset="0"/>
                <a:ea typeface="Open Sans" pitchFamily="2" charset="0"/>
                <a:cs typeface="Open Sans" pitchFamily="2" charset="0"/>
                <a:sym typeface="Arial"/>
              </a:rPr>
              <a:t> dan </a:t>
            </a:r>
            <a:r>
              <a:rPr kumimoji="0" lang="en-US" altLang="en-US" sz="1067" b="0" i="0" u="none" strike="noStrike" kern="1200" cap="none" spc="0" normalizeH="0" baseline="0" noProof="0" dirty="0" err="1">
                <a:ln>
                  <a:noFill/>
                </a:ln>
                <a:solidFill>
                  <a:srgbClr val="105186"/>
                </a:solidFill>
                <a:effectLst/>
                <a:uLnTx/>
                <a:uFillTx/>
                <a:latin typeface="Open Sauce" panose="020B0604020202020204" charset="0"/>
                <a:ea typeface="Open Sans" pitchFamily="2" charset="0"/>
                <a:cs typeface="Open Sans" pitchFamily="2" charset="0"/>
                <a:sym typeface="Arial"/>
              </a:rPr>
              <a:t>Keluarga</a:t>
            </a:r>
            <a:r>
              <a:rPr kumimoji="0" lang="en-US" alt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105186"/>
                </a:solidFill>
                <a:effectLst/>
                <a:uLnTx/>
                <a:uFillTx/>
                <a:latin typeface="Open Sauce" panose="020B0604020202020204" charset="0"/>
                <a:ea typeface="Open Sans" pitchFamily="2" charset="0"/>
                <a:cs typeface="Open Sans" pitchFamily="2" charset="0"/>
                <a:sym typeface="Arial"/>
              </a:rPr>
              <a:t> </a:t>
            </a:r>
            <a:r>
              <a:rPr kumimoji="0" lang="en-US" altLang="en-US" sz="1067" b="0" i="0" u="none" strike="noStrike" kern="1200" cap="none" spc="0" normalizeH="0" baseline="0" noProof="0" dirty="0" err="1">
                <a:ln>
                  <a:noFill/>
                </a:ln>
                <a:solidFill>
                  <a:srgbClr val="105186"/>
                </a:solidFill>
                <a:effectLst/>
                <a:uLnTx/>
                <a:uFillTx/>
                <a:latin typeface="Open Sauce" panose="020B0604020202020204" charset="0"/>
                <a:ea typeface="Open Sans" pitchFamily="2" charset="0"/>
                <a:cs typeface="Open Sans" pitchFamily="2" charset="0"/>
                <a:sym typeface="Arial"/>
              </a:rPr>
              <a:t>Berencana</a:t>
            </a:r>
            <a:r>
              <a:rPr kumimoji="0" lang="en-US" alt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105186"/>
                </a:solidFill>
                <a:effectLst/>
                <a:uLnTx/>
                <a:uFillTx/>
                <a:latin typeface="Open Sauce" panose="020B0604020202020204" charset="0"/>
                <a:ea typeface="Open Sans" pitchFamily="2" charset="0"/>
                <a:cs typeface="Open Sans" pitchFamily="2" charset="0"/>
                <a:sym typeface="Arial"/>
              </a:rPr>
              <a:t> Nasional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BE52669-DFDB-D52A-95D8-E61B0FA4A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807422"/>
            <a:ext cx="31369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304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05186"/>
                </a:solidFill>
                <a:effectLst/>
                <a:uLnTx/>
                <a:uFillTx/>
                <a:latin typeface="Open Sauce" panose="020B0604020202020204" charset="0"/>
                <a:ea typeface="Open Sans" pitchFamily="2" charset="0"/>
                <a:cs typeface="Open Sans" pitchFamily="2" charset="0"/>
                <a:sym typeface="Arial"/>
              </a:rPr>
              <a:t>Jl. Permata No. 1 Halim Perdana Kusuma, Jakarta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7A85A09-72A8-5597-2CB9-9643A7F73C93}"/>
              </a:ext>
            </a:extLst>
          </p:cNvPr>
          <p:cNvSpPr/>
          <p:nvPr/>
        </p:nvSpPr>
        <p:spPr>
          <a:xfrm>
            <a:off x="728133" y="2915388"/>
            <a:ext cx="4555067" cy="4207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067" b="1" i="0" u="none" strike="noStrike" kern="0" cap="none" spc="0" normalizeH="0" baseline="0" noProof="0" dirty="0" err="1">
                <a:ln w="0"/>
                <a:solidFill>
                  <a:srgbClr val="105186"/>
                </a:solidFill>
                <a:effectLst/>
                <a:uLnTx/>
                <a:uFillTx/>
                <a:latin typeface="Open Sauce Bold" panose="020B0604020202020204" charset="0"/>
                <a:ea typeface="Open Sans" pitchFamily="2" charset="0"/>
                <a:cs typeface="Open Sans" pitchFamily="2" charset="0"/>
                <a:sym typeface="Arial"/>
              </a:rPr>
              <a:t>Pusat</a:t>
            </a:r>
            <a:r>
              <a:rPr kumimoji="0" lang="es-ES" sz="1067" b="1" i="0" u="none" strike="noStrike" kern="0" cap="none" spc="0" normalizeH="0" baseline="0" noProof="0" dirty="0">
                <a:ln w="0"/>
                <a:solidFill>
                  <a:srgbClr val="105186"/>
                </a:solidFill>
                <a:effectLst/>
                <a:uLnTx/>
                <a:uFillTx/>
                <a:latin typeface="Open Sauce Bold" panose="020B0604020202020204" charset="0"/>
                <a:ea typeface="Open Sans" pitchFamily="2" charset="0"/>
                <a:cs typeface="Open Sans" pitchFamily="2" charset="0"/>
                <a:sym typeface="Arial"/>
              </a:rPr>
              <a:t> </a:t>
            </a:r>
            <a:r>
              <a:rPr kumimoji="0" lang="es-ES" sz="1067" b="1" i="0" u="none" strike="noStrike" kern="0" cap="none" spc="0" normalizeH="0" baseline="0" noProof="0" dirty="0" err="1">
                <a:ln w="0"/>
                <a:solidFill>
                  <a:srgbClr val="105186"/>
                </a:solidFill>
                <a:effectLst/>
                <a:uLnTx/>
                <a:uFillTx/>
                <a:latin typeface="Open Sauce Bold" panose="020B0604020202020204" charset="0"/>
                <a:ea typeface="Open Sans" pitchFamily="2" charset="0"/>
                <a:cs typeface="Open Sans" pitchFamily="2" charset="0"/>
                <a:sym typeface="Arial"/>
              </a:rPr>
              <a:t>Pengembangan</a:t>
            </a:r>
            <a:r>
              <a:rPr kumimoji="0" lang="es-ES" sz="1067" b="1" i="0" u="none" strike="noStrike" kern="0" cap="none" spc="0" normalizeH="0" baseline="0" noProof="0" dirty="0">
                <a:ln w="0"/>
                <a:solidFill>
                  <a:srgbClr val="105186"/>
                </a:solidFill>
                <a:effectLst/>
                <a:uLnTx/>
                <a:uFillTx/>
                <a:latin typeface="Open Sauce Bold" panose="020B0604020202020204" charset="0"/>
                <a:ea typeface="Open Sans" pitchFamily="2" charset="0"/>
                <a:cs typeface="Open Sans" pitchFamily="2" charset="0"/>
                <a:sym typeface="Arial"/>
              </a:rPr>
              <a:t> </a:t>
            </a:r>
            <a:r>
              <a:rPr kumimoji="0" lang="es-ES" sz="1067" b="1" i="0" u="none" strike="noStrike" kern="0" cap="none" spc="0" normalizeH="0" baseline="0" noProof="0" dirty="0" err="1">
                <a:ln w="0"/>
                <a:solidFill>
                  <a:srgbClr val="105186"/>
                </a:solidFill>
                <a:effectLst/>
                <a:uLnTx/>
                <a:uFillTx/>
                <a:latin typeface="Open Sauce Bold" panose="020B0604020202020204" charset="0"/>
                <a:ea typeface="Open Sans" pitchFamily="2" charset="0"/>
                <a:cs typeface="Open Sans" pitchFamily="2" charset="0"/>
                <a:sym typeface="Arial"/>
              </a:rPr>
              <a:t>Sumber</a:t>
            </a:r>
            <a:r>
              <a:rPr kumimoji="0" lang="es-ES" sz="1067" b="1" i="0" u="none" strike="noStrike" kern="0" cap="none" spc="0" normalizeH="0" baseline="0" noProof="0" dirty="0">
                <a:ln w="0"/>
                <a:solidFill>
                  <a:srgbClr val="105186"/>
                </a:solidFill>
                <a:effectLst/>
                <a:uLnTx/>
                <a:uFillTx/>
                <a:latin typeface="Open Sauce Bold" panose="020B0604020202020204" charset="0"/>
                <a:ea typeface="Open Sans" pitchFamily="2" charset="0"/>
                <a:cs typeface="Open Sans" pitchFamily="2" charset="0"/>
                <a:sym typeface="Arial"/>
              </a:rPr>
              <a:t> Daya </a:t>
            </a:r>
            <a:r>
              <a:rPr kumimoji="0" lang="es-ES" sz="1067" b="1" i="0" u="none" strike="noStrike" kern="0" cap="none" spc="0" normalizeH="0" baseline="0" noProof="0" dirty="0" err="1">
                <a:ln w="0"/>
                <a:solidFill>
                  <a:srgbClr val="105186"/>
                </a:solidFill>
                <a:effectLst/>
                <a:uLnTx/>
                <a:uFillTx/>
                <a:latin typeface="Open Sauce Bold" panose="020B0604020202020204" charset="0"/>
                <a:ea typeface="Open Sans" pitchFamily="2" charset="0"/>
                <a:cs typeface="Open Sans" pitchFamily="2" charset="0"/>
                <a:sym typeface="Arial"/>
              </a:rPr>
              <a:t>Manusia</a:t>
            </a:r>
            <a:r>
              <a:rPr kumimoji="0" lang="es-ES" sz="1067" b="1" i="0" u="none" strike="noStrike" kern="0" cap="none" spc="0" normalizeH="0" baseline="0" noProof="0" dirty="0">
                <a:ln w="0"/>
                <a:solidFill>
                  <a:srgbClr val="105186"/>
                </a:solidFill>
                <a:effectLst/>
                <a:uLnTx/>
                <a:uFillTx/>
                <a:latin typeface="Open Sauce Bold" panose="020B0604020202020204" charset="0"/>
                <a:ea typeface="Open Sans" pitchFamily="2" charset="0"/>
                <a:cs typeface="Open Sans" pitchFamily="2" charset="0"/>
                <a:sym typeface="Arial"/>
              </a:rPr>
              <a:t> </a:t>
            </a:r>
            <a:r>
              <a:rPr kumimoji="0" lang="es-ES" sz="1067" b="1" i="0" u="none" strike="noStrike" kern="0" cap="none" spc="0" normalizeH="0" baseline="0" noProof="0" dirty="0" err="1">
                <a:ln w="0"/>
                <a:solidFill>
                  <a:srgbClr val="105186"/>
                </a:solidFill>
                <a:effectLst/>
                <a:uLnTx/>
                <a:uFillTx/>
                <a:latin typeface="Open Sauce Bold" panose="020B0604020202020204" charset="0"/>
                <a:ea typeface="Open Sans" pitchFamily="2" charset="0"/>
                <a:cs typeface="Open Sans" pitchFamily="2" charset="0"/>
                <a:sym typeface="Arial"/>
              </a:rPr>
              <a:t>Kependudukan</a:t>
            </a:r>
            <a:r>
              <a:rPr kumimoji="0" lang="es-ES" sz="1067" b="1" i="0" u="none" strike="noStrike" kern="0" cap="none" spc="0" normalizeH="0" baseline="0" noProof="0" dirty="0">
                <a:ln w="0"/>
                <a:solidFill>
                  <a:srgbClr val="105186"/>
                </a:solidFill>
                <a:effectLst/>
                <a:uLnTx/>
                <a:uFillTx/>
                <a:latin typeface="Open Sauce Bold" panose="020B0604020202020204" charset="0"/>
                <a:ea typeface="Open Sans" pitchFamily="2" charset="0"/>
                <a:cs typeface="Open Sans" pitchFamily="2" charset="0"/>
                <a:sym typeface="Arial"/>
              </a:rPr>
              <a:t>, </a:t>
            </a:r>
            <a:r>
              <a:rPr kumimoji="0" lang="es-ES" sz="1067" b="1" i="0" u="none" strike="noStrike" kern="0" cap="none" spc="0" normalizeH="0" baseline="0" noProof="0" dirty="0" err="1">
                <a:ln w="0"/>
                <a:solidFill>
                  <a:srgbClr val="105186"/>
                </a:solidFill>
                <a:effectLst/>
                <a:uLnTx/>
                <a:uFillTx/>
                <a:latin typeface="Open Sauce Bold" panose="020B0604020202020204" charset="0"/>
                <a:ea typeface="Open Sans" pitchFamily="2" charset="0"/>
                <a:cs typeface="Open Sans" pitchFamily="2" charset="0"/>
                <a:sym typeface="Arial"/>
              </a:rPr>
              <a:t>Pembangunan</a:t>
            </a:r>
            <a:r>
              <a:rPr kumimoji="0" lang="es-ES" sz="1067" b="1" i="0" u="none" strike="noStrike" kern="0" cap="none" spc="0" normalizeH="0" baseline="0" noProof="0" dirty="0">
                <a:ln w="0"/>
                <a:solidFill>
                  <a:srgbClr val="105186"/>
                </a:solidFill>
                <a:effectLst/>
                <a:uLnTx/>
                <a:uFillTx/>
                <a:latin typeface="Open Sauce Bold" panose="020B0604020202020204" charset="0"/>
                <a:ea typeface="Open Sans" pitchFamily="2" charset="0"/>
                <a:cs typeface="Open Sans" pitchFamily="2" charset="0"/>
                <a:sym typeface="Arial"/>
              </a:rPr>
              <a:t> </a:t>
            </a:r>
            <a:r>
              <a:rPr kumimoji="0" lang="es-ES" sz="1067" b="1" i="0" u="none" strike="noStrike" kern="0" cap="none" spc="0" normalizeH="0" baseline="0" noProof="0" dirty="0" err="1">
                <a:ln w="0"/>
                <a:solidFill>
                  <a:srgbClr val="105186"/>
                </a:solidFill>
                <a:effectLst/>
                <a:uLnTx/>
                <a:uFillTx/>
                <a:latin typeface="Open Sauce Bold" panose="020B0604020202020204" charset="0"/>
                <a:ea typeface="Open Sans" pitchFamily="2" charset="0"/>
                <a:cs typeface="Open Sans" pitchFamily="2" charset="0"/>
                <a:sym typeface="Arial"/>
              </a:rPr>
              <a:t>Keluarga</a:t>
            </a:r>
            <a:r>
              <a:rPr kumimoji="0" lang="es-ES" sz="1067" b="1" i="0" u="none" strike="noStrike" kern="0" cap="none" spc="0" normalizeH="0" baseline="0" noProof="0" dirty="0">
                <a:ln w="0"/>
                <a:solidFill>
                  <a:srgbClr val="105186"/>
                </a:solidFill>
                <a:effectLst/>
                <a:uLnTx/>
                <a:uFillTx/>
                <a:latin typeface="Open Sauce Bold" panose="020B0604020202020204" charset="0"/>
                <a:ea typeface="Open Sans" pitchFamily="2" charset="0"/>
                <a:cs typeface="Open Sans" pitchFamily="2" charset="0"/>
                <a:sym typeface="Arial"/>
              </a:rPr>
              <a:t> dan </a:t>
            </a:r>
            <a:r>
              <a:rPr kumimoji="0" lang="es-ES" sz="1067" b="1" i="0" u="none" strike="noStrike" kern="0" cap="none" spc="0" normalizeH="0" baseline="0" noProof="0" dirty="0" err="1">
                <a:ln w="0"/>
                <a:solidFill>
                  <a:srgbClr val="105186"/>
                </a:solidFill>
                <a:effectLst/>
                <a:uLnTx/>
                <a:uFillTx/>
                <a:latin typeface="Open Sauce Bold" panose="020B0604020202020204" charset="0"/>
                <a:ea typeface="Open Sans" pitchFamily="2" charset="0"/>
                <a:cs typeface="Open Sans" pitchFamily="2" charset="0"/>
                <a:sym typeface="Arial"/>
              </a:rPr>
              <a:t>Keluarga</a:t>
            </a:r>
            <a:r>
              <a:rPr kumimoji="0" lang="es-ES" sz="1067" b="1" i="0" u="none" strike="noStrike" kern="0" cap="none" spc="0" normalizeH="0" baseline="0" noProof="0" dirty="0">
                <a:ln w="0"/>
                <a:solidFill>
                  <a:srgbClr val="105186"/>
                </a:solidFill>
                <a:effectLst/>
                <a:uLnTx/>
                <a:uFillTx/>
                <a:latin typeface="Open Sauce Bold" panose="020B0604020202020204" charset="0"/>
                <a:ea typeface="Open Sans" pitchFamily="2" charset="0"/>
                <a:cs typeface="Open Sans" pitchFamily="2" charset="0"/>
                <a:sym typeface="Arial"/>
              </a:rPr>
              <a:t> </a:t>
            </a:r>
            <a:r>
              <a:rPr kumimoji="0" lang="es-ES" sz="1067" b="1" i="0" u="none" strike="noStrike" kern="0" cap="none" spc="0" normalizeH="0" baseline="0" noProof="0" dirty="0" err="1">
                <a:ln w="0"/>
                <a:solidFill>
                  <a:srgbClr val="105186"/>
                </a:solidFill>
                <a:effectLst/>
                <a:uLnTx/>
                <a:uFillTx/>
                <a:latin typeface="Open Sauce Bold" panose="020B0604020202020204" charset="0"/>
                <a:ea typeface="Open Sans" pitchFamily="2" charset="0"/>
                <a:cs typeface="Open Sans" pitchFamily="2" charset="0"/>
                <a:sym typeface="Arial"/>
              </a:rPr>
              <a:t>Berencana</a:t>
            </a:r>
            <a:endParaRPr kumimoji="0" lang="en-US" sz="1067" b="1" i="0" u="none" strike="noStrike" kern="0" cap="none" spc="0" normalizeH="0" baseline="0" noProof="0" dirty="0">
              <a:ln w="0"/>
              <a:solidFill>
                <a:srgbClr val="105186"/>
              </a:solidFill>
              <a:effectLst/>
              <a:uLnTx/>
              <a:uFillTx/>
              <a:latin typeface="Open Sauce Bold" panose="020B0604020202020204" charset="0"/>
              <a:ea typeface="Open Sans" pitchFamily="2" charset="0"/>
              <a:cs typeface="Open Sans" pitchFamily="2" charset="0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8AD1129-A182-7A0A-8C79-F36528240E53}"/>
              </a:ext>
            </a:extLst>
          </p:cNvPr>
          <p:cNvGrpSpPr/>
          <p:nvPr/>
        </p:nvGrpSpPr>
        <p:grpSpPr>
          <a:xfrm>
            <a:off x="203200" y="1304022"/>
            <a:ext cx="3591101" cy="734387"/>
            <a:chOff x="-433253" y="85121"/>
            <a:chExt cx="2777310" cy="567965"/>
          </a:xfrm>
        </p:grpSpPr>
        <p:sp>
          <p:nvSpPr>
            <p:cNvPr id="8" name="Freeform 29">
              <a:extLst>
                <a:ext uri="{FF2B5EF4-FFF2-40B4-BE49-F238E27FC236}">
                  <a16:creationId xmlns:a16="http://schemas.microsoft.com/office/drawing/2014/main" xmlns="" id="{AB4D367A-D42C-3731-08A5-B1185C8A2574}"/>
                </a:ext>
              </a:extLst>
            </p:cNvPr>
            <p:cNvSpPr/>
            <p:nvPr/>
          </p:nvSpPr>
          <p:spPr>
            <a:xfrm>
              <a:off x="-808" y="133804"/>
              <a:ext cx="2344865" cy="519282"/>
            </a:xfrm>
            <a:custGeom>
              <a:avLst/>
              <a:gdLst/>
              <a:ahLst/>
              <a:cxnLst/>
              <a:rect l="l" t="t" r="r" b="b"/>
              <a:pathLst>
                <a:path w="2173578" h="406400">
                  <a:moveTo>
                    <a:pt x="1970378" y="0"/>
                  </a:moveTo>
                  <a:cubicBezTo>
                    <a:pt x="2082602" y="0"/>
                    <a:pt x="2173578" y="90976"/>
                    <a:pt x="2173578" y="203200"/>
                  </a:cubicBezTo>
                  <a:cubicBezTo>
                    <a:pt x="2173578" y="315424"/>
                    <a:pt x="2082602" y="406400"/>
                    <a:pt x="19703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105186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/>
                  <a:sym typeface="Arial"/>
                </a:rPr>
                <a:t> </a:t>
              </a:r>
            </a:p>
          </p:txBody>
        </p:sp>
        <p:sp>
          <p:nvSpPr>
            <p:cNvPr id="9" name="TextBox 30">
              <a:extLst>
                <a:ext uri="{FF2B5EF4-FFF2-40B4-BE49-F238E27FC236}">
                  <a16:creationId xmlns:a16="http://schemas.microsoft.com/office/drawing/2014/main" xmlns="" id="{9862F4D6-026B-03EF-2DF7-194EF7BEBA13}"/>
                </a:ext>
              </a:extLst>
            </p:cNvPr>
            <p:cNvSpPr txBox="1"/>
            <p:nvPr/>
          </p:nvSpPr>
          <p:spPr>
            <a:xfrm>
              <a:off x="-433253" y="85121"/>
              <a:ext cx="2777310" cy="56796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Freeform 31">
              <a:extLst>
                <a:ext uri="{FF2B5EF4-FFF2-40B4-BE49-F238E27FC236}">
                  <a16:creationId xmlns:a16="http://schemas.microsoft.com/office/drawing/2014/main" xmlns="" id="{78B5CF91-47B6-9855-5EC7-B922A11F8A42}"/>
                </a:ext>
              </a:extLst>
            </p:cNvPr>
            <p:cNvSpPr/>
            <p:nvPr/>
          </p:nvSpPr>
          <p:spPr>
            <a:xfrm>
              <a:off x="308029" y="162996"/>
              <a:ext cx="1843590" cy="460897"/>
            </a:xfrm>
            <a:custGeom>
              <a:avLst/>
              <a:gdLst/>
              <a:ahLst/>
              <a:cxnLst/>
              <a:rect l="l" t="t" r="r" b="b"/>
              <a:pathLst>
                <a:path w="5478245" h="1369561">
                  <a:moveTo>
                    <a:pt x="0" y="0"/>
                  </a:moveTo>
                  <a:lnTo>
                    <a:pt x="5478245" y="0"/>
                  </a:lnTo>
                  <a:lnTo>
                    <a:pt x="5478245" y="1369562"/>
                  </a:lnTo>
                  <a:lnTo>
                    <a:pt x="0" y="1369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4E8A391-7E32-FFE7-57E4-791806BDA882}"/>
              </a:ext>
            </a:extLst>
          </p:cNvPr>
          <p:cNvCxnSpPr>
            <a:cxnSpLocks/>
          </p:cNvCxnSpPr>
          <p:nvPr/>
        </p:nvCxnSpPr>
        <p:spPr>
          <a:xfrm flipV="1">
            <a:off x="798004" y="2819401"/>
            <a:ext cx="4013200" cy="7447"/>
          </a:xfrm>
          <a:prstGeom prst="line">
            <a:avLst/>
          </a:prstGeom>
          <a:ln>
            <a:solidFill>
              <a:srgbClr val="10518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17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2219</TotalTime>
  <Words>128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Arial Unicode MS</vt:lpstr>
      <vt:lpstr>Malgun Gothic</vt:lpstr>
      <vt:lpstr>Aptos</vt:lpstr>
      <vt:lpstr>Aptos Display</vt:lpstr>
      <vt:lpstr>Arial</vt:lpstr>
      <vt:lpstr>Calibri</vt:lpstr>
      <vt:lpstr>Open Sans</vt:lpstr>
      <vt:lpstr>Open Sauce</vt:lpstr>
      <vt:lpstr>Open Sauce Bold</vt:lpstr>
      <vt:lpstr>Open Sauce Heavy</vt:lpstr>
      <vt:lpstr>Tahoma</vt:lpstr>
      <vt:lpstr>Times New Roman</vt:lpstr>
      <vt:lpstr>Wingdings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Pengisian Kertas Kerja Manajemen Risiko</dc:title>
  <dc:creator>LENOVO</dc:creator>
  <cp:lastModifiedBy>BIRUM030</cp:lastModifiedBy>
  <cp:revision>97</cp:revision>
  <dcterms:created xsi:type="dcterms:W3CDTF">2023-11-06T21:45:18Z</dcterms:created>
  <dcterms:modified xsi:type="dcterms:W3CDTF">2025-09-17T04:51:26Z</dcterms:modified>
</cp:coreProperties>
</file>