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70" r:id="rId3"/>
    <p:sldId id="262" r:id="rId4"/>
    <p:sldId id="266" r:id="rId5"/>
    <p:sldId id="268" r:id="rId6"/>
    <p:sldId id="273" r:id="rId7"/>
    <p:sldId id="274" r:id="rId8"/>
    <p:sldId id="2147482565" r:id="rId9"/>
    <p:sldId id="2147482560" r:id="rId10"/>
    <p:sldId id="2147482561" r:id="rId11"/>
    <p:sldId id="2147482557" r:id="rId12"/>
    <p:sldId id="2147482558" r:id="rId13"/>
    <p:sldId id="2147482567" r:id="rId14"/>
    <p:sldId id="2147482568" r:id="rId15"/>
    <p:sldId id="2147482569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EA6"/>
    <a:srgbClr val="DDEED4"/>
    <a:srgbClr val="94E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98" autoAdjust="0"/>
    <p:restoredTop sz="94754"/>
  </p:normalViewPr>
  <p:slideViewPr>
    <p:cSldViewPr snapToGrid="0">
      <p:cViewPr varScale="1">
        <p:scale>
          <a:sx n="59" d="100"/>
          <a:sy n="59" d="100"/>
        </p:scale>
        <p:origin x="5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1977" y="6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F9D7C3-4A1A-C0D7-7240-72958B8836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BE4E77-15C4-54D6-D66A-212ED4571B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0CA36-A208-4C8E-8C23-C77B176FAA3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C98E9D-E2FE-5FA9-E055-051C2C4480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B2D4AC-DF40-19DC-5067-9B6E457853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D61E5-64FD-4C34-847D-37F5A1950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94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svg"/><Relationship Id="rId9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svg"/><Relationship Id="rId9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svg"/><Relationship Id="rId9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diagonal lines&#10;&#10;Description automatically generated">
            <a:extLst>
              <a:ext uri="{FF2B5EF4-FFF2-40B4-BE49-F238E27FC236}">
                <a16:creationId xmlns:a16="http://schemas.microsoft.com/office/drawing/2014/main" id="{566BCEC4-F836-C597-4188-FCBCC02643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C659D93-B8C3-4B8A-F0B2-52C63C07D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9660" r="1"/>
          <a:stretch/>
        </p:blipFill>
        <p:spPr>
          <a:xfrm>
            <a:off x="0" y="1895477"/>
            <a:ext cx="2498103" cy="496252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18FD6D07-EC18-7F15-D18A-A51079ABF2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48950" y="6486526"/>
            <a:ext cx="1543050" cy="1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0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67756-C325-824F-D214-0A15A6697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6936A5-18DA-D079-5A65-A896E16C1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0D588-2795-E6CC-B3D0-0EC870B4E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5A162-2513-45BA-871F-B87BADFED78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E0495-E736-2422-D5ED-0FDC52840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F43FE-D823-B4EA-234B-C51AC79C1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6763EB-ECC1-49F1-80E6-5D7A18D81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5EB60-E8F4-741E-5095-88C62D1DE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78B54-D921-F2A9-8E7E-EBA14D0F8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127EC-636F-138B-30E0-2524E9A9BB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5A162-2513-45BA-871F-B87BADFED78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FFFAC-C02B-CBE9-9394-8BFF847E3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4EC92-B959-9094-5A68-70DE0283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6763EB-ECC1-49F1-80E6-5D7A18D81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45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ACF0-AE55-4DEE-8BF6-A39E47410D4C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08C0-E25D-4A16-A27B-531948EAA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4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background with diagonal lines&#10;&#10;Description automatically generated">
            <a:extLst>
              <a:ext uri="{FF2B5EF4-FFF2-40B4-BE49-F238E27FC236}">
                <a16:creationId xmlns:a16="http://schemas.microsoft.com/office/drawing/2014/main" id="{A7C2F9EE-0B89-8F7A-F4CF-97F49D350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1325CBFB-F587-D9A2-3876-346852D1B1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325" y="371474"/>
            <a:ext cx="2274972" cy="60007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0B2B9AB-9B42-EE3E-6BCE-124F692F8F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838450" y="0"/>
            <a:ext cx="6515100" cy="36653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DF1E563-EC20-8534-A118-5433C711E63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48950" y="6602638"/>
            <a:ext cx="1543050" cy="1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9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diagonal lines&#10;&#10;Description automatically generated">
            <a:extLst>
              <a:ext uri="{FF2B5EF4-FFF2-40B4-BE49-F238E27FC236}">
                <a16:creationId xmlns:a16="http://schemas.microsoft.com/office/drawing/2014/main" id="{AF3F76B4-C9F0-B77D-D935-70507B6293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5D5600C-2842-223A-C944-05C10DC944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8450" y="6491461"/>
            <a:ext cx="6515100" cy="366539"/>
          </a:xfrm>
          <a:prstGeom prst="rect">
            <a:avLst/>
          </a:prstGeom>
        </p:spPr>
      </p:pic>
      <p:pic>
        <p:nvPicPr>
          <p:cNvPr id="9" name="Picture 8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7407E9C6-4C3C-AAA9-A245-83F9C8396F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295274"/>
            <a:ext cx="2274972" cy="60007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36EFEB6-8228-B576-AEF6-6CF613A679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1" r="50339"/>
          <a:stretch/>
        </p:blipFill>
        <p:spPr>
          <a:xfrm>
            <a:off x="9734550" y="0"/>
            <a:ext cx="2457450" cy="496252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16C01724-B89F-4FB3-D182-B36E7BDE3B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48950" y="6602638"/>
            <a:ext cx="1543050" cy="1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9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diagonal lines&#10;&#10;Description automatically generated">
            <a:extLst>
              <a:ext uri="{FF2B5EF4-FFF2-40B4-BE49-F238E27FC236}">
                <a16:creationId xmlns:a16="http://schemas.microsoft.com/office/drawing/2014/main" id="{2F51253B-B53B-699E-A3AD-A76B621F8F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657B927-666E-A989-F705-336CA2EEDA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9660" r="1"/>
          <a:stretch/>
        </p:blipFill>
        <p:spPr>
          <a:xfrm>
            <a:off x="0" y="1895477"/>
            <a:ext cx="2498103" cy="4962523"/>
          </a:xfrm>
          <a:prstGeom prst="rect">
            <a:avLst/>
          </a:prstGeom>
        </p:spPr>
      </p:pic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FAE6F34-A43F-A62F-1178-67551391F74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325" y="371474"/>
            <a:ext cx="2274972" cy="60007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6AB5A6F-6EF3-F4EA-25A4-5DBA985FCC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2838450" y="0"/>
            <a:ext cx="6515100" cy="36653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FACC90C-7C9B-B454-4AC7-2C674D43018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48950" y="6602638"/>
            <a:ext cx="1543050" cy="1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8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diagonal lines&#10;&#10;Description automatically generated">
            <a:extLst>
              <a:ext uri="{FF2B5EF4-FFF2-40B4-BE49-F238E27FC236}">
                <a16:creationId xmlns:a16="http://schemas.microsoft.com/office/drawing/2014/main" id="{DFA095BE-C72C-87FA-5E83-3CE53ACEE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014FE71-9838-1F57-D1C4-E5DDF63DD6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0236" t="20862" r="626"/>
          <a:stretch/>
        </p:blipFill>
        <p:spPr>
          <a:xfrm>
            <a:off x="1" y="1"/>
            <a:ext cx="2419352" cy="2419350"/>
          </a:xfrm>
          <a:prstGeom prst="rect">
            <a:avLst/>
          </a:prstGeom>
        </p:spPr>
      </p:pic>
      <p:pic>
        <p:nvPicPr>
          <p:cNvPr id="10" name="Picture 9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45DA1CCA-1CA3-C4D6-C491-9DA0BEE639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371474"/>
            <a:ext cx="1989222" cy="52470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21F88DF-01A5-C93B-05A1-46281D782D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38450" y="6491461"/>
            <a:ext cx="6515100" cy="36653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17C41BB-F144-64A1-C73F-3D4C9DFBBC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48950" y="6602638"/>
            <a:ext cx="1543050" cy="1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7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background with diagonal lines&#10;&#10;Description automatically generated">
            <a:extLst>
              <a:ext uri="{FF2B5EF4-FFF2-40B4-BE49-F238E27FC236}">
                <a16:creationId xmlns:a16="http://schemas.microsoft.com/office/drawing/2014/main" id="{65D92546-B457-1F26-F1AA-D2E6CFF84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30AEF0D-8605-C05E-2F3D-D0076A28D1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851" t="1400" r="50739" b="17478"/>
          <a:stretch/>
        </p:blipFill>
        <p:spPr>
          <a:xfrm>
            <a:off x="10267950" y="3743325"/>
            <a:ext cx="1924050" cy="311467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EE802E1-F635-0ADC-EEA7-17D4392EE2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9883"/>
          <a:stretch/>
        </p:blipFill>
        <p:spPr>
          <a:xfrm>
            <a:off x="0" y="6491461"/>
            <a:ext cx="5219700" cy="36653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838C98B5-D1AE-2A1E-49A5-E90DFD76CB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48950" y="6602638"/>
            <a:ext cx="1543050" cy="1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4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diagonal lines&#10;&#10;Description automatically generated">
            <a:extLst>
              <a:ext uri="{FF2B5EF4-FFF2-40B4-BE49-F238E27FC236}">
                <a16:creationId xmlns:a16="http://schemas.microsoft.com/office/drawing/2014/main" id="{73063D25-49EF-E439-C325-6EBF93FEC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BF144CED-7B9F-D154-9D33-BA0F9C7425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295274"/>
            <a:ext cx="2274972" cy="60007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D0C0651-E814-C5FE-BE10-40F898CF89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8950" y="6602638"/>
            <a:ext cx="1543050" cy="1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1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C68D6-034B-4223-D3A3-F17814B48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06A18-25BA-F1FB-BA8A-B7406463C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1F8F1-94FE-6B3F-CBA4-DFEEEA2DC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232D8-4385-6A14-050E-B20521669F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5A162-2513-45BA-871F-B87BADFED78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3200E-EE2C-9977-AFFD-0A52A3901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7C3AB-4105-5498-682D-681B3DB2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6763EB-ECC1-49F1-80E6-5D7A18D81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D58E5-2BC2-D1F6-6D12-09C42C262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7360E1-0FE3-D7CA-B38A-D386EF674A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DC7C2-61AD-3391-DB92-D5FCFAED9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AFBED-77C6-E2CC-0119-D9AFEAC65C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5A162-2513-45BA-871F-B87BADFED78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8ADCD-9AB2-09E6-142D-FA4BB0745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75F64-4BE4-548B-34C1-BBF608653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6763EB-ECC1-49F1-80E6-5D7A18D81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3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lms-elearning.bkkbn.go.id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F7DBABA2-8436-A8EE-F3AF-BB1A68AA3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70" y="44922"/>
            <a:ext cx="4998205" cy="13183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222115C-455C-7B63-7585-A6C1591DB0DE}"/>
              </a:ext>
            </a:extLst>
          </p:cNvPr>
          <p:cNvSpPr/>
          <p:nvPr/>
        </p:nvSpPr>
        <p:spPr>
          <a:xfrm>
            <a:off x="2715872" y="2562520"/>
            <a:ext cx="89356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0">
                  <a:noFill/>
                </a:ln>
                <a:gradFill flip="none" rotWithShape="1">
                  <a:gsLst>
                    <a:gs pos="24000">
                      <a:srgbClr val="0070CF"/>
                    </a:gs>
                    <a:gs pos="100000">
                      <a:srgbClr val="00A3E7"/>
                    </a:gs>
                  </a:gsLst>
                  <a:lin ang="5400000" scaled="0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PENJELASAN PELATIHAN</a:t>
            </a:r>
            <a:endParaRPr lang="en-US" sz="5400" b="1" cap="none" dirty="0">
              <a:ln w="0">
                <a:noFill/>
              </a:ln>
              <a:gradFill flip="none" rotWithShape="1">
                <a:gsLst>
                  <a:gs pos="24000">
                    <a:srgbClr val="0070CF"/>
                  </a:gs>
                  <a:gs pos="100000">
                    <a:srgbClr val="00A3E7"/>
                  </a:gs>
                </a:gsLst>
                <a:lin ang="5400000" scaled="0"/>
                <a:tileRect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75E8D4-0871-CEAA-410D-7EFFFAD03935}"/>
              </a:ext>
            </a:extLst>
          </p:cNvPr>
          <p:cNvSpPr/>
          <p:nvPr/>
        </p:nvSpPr>
        <p:spPr>
          <a:xfrm>
            <a:off x="2715872" y="3601803"/>
            <a:ext cx="60511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</a:t>
            </a:r>
            <a:r>
              <a:rPr lang="en-US" sz="28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17 November 2025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10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B12F-49C1-3AA4-F7DC-C508D51D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90239"/>
            <a:ext cx="9601200" cy="80611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TATA TERTIB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F0167-ACC3-4A50-84FB-29D0345E0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507" y="1594425"/>
            <a:ext cx="10456986" cy="3380346"/>
          </a:xfrm>
        </p:spPr>
        <p:txBody>
          <a:bodyPr>
            <a:noAutofit/>
          </a:bodyPr>
          <a:lstStyle/>
          <a:p>
            <a:pPr marL="450850" indent="-450850" algn="just">
              <a:buFont typeface="Wingdings" pitchFamily="2" charset="2"/>
              <a:buChar char="v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Peserta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berhalangan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hadir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menghubungi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panitia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-450850" algn="just">
              <a:buFont typeface="Wingdings" pitchFamily="2" charset="2"/>
              <a:buChar char="v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Peserta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berhalangan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hadir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diberikan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penugasan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resume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materi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ditinggalkan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dikirimkan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panitia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dikerjakan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dianggap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hadir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-450850" algn="just">
              <a:buFont typeface="Wingdings" pitchFamily="2" charset="2"/>
              <a:buChar char="v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Peserta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wajib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diberikan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panitia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fasilitator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-450850" algn="just">
              <a:buFont typeface="Wingdings" pitchFamily="2" charset="2"/>
              <a:buChar char="v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Peserta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wajib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on camera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endParaRPr lang="en-ID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Font typeface="Wingdings" pitchFamily="2" charset="2"/>
              <a:buChar char="v"/>
            </a:pPr>
            <a:endParaRPr lang="en-ID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buFont typeface="Wingdings" pitchFamily="2" charset="2"/>
              <a:buChar char="v"/>
            </a:pPr>
            <a:endParaRPr lang="en-ID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88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454669DD-25E9-9EF7-8675-9FC1A940F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defPPr>
              <a:defRPr lang="en-US"/>
            </a:defPPr>
            <a:lvl1pPr algn="l" defTabSz="4572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defTabSz="304815">
              <a:lnSpc>
                <a:spcPct val="100000"/>
              </a:lnSpc>
              <a:spcBef>
                <a:spcPct val="0"/>
              </a:spcBef>
              <a:buNone/>
            </a:pPr>
            <a:fld id="{5B457560-61CA-0C45-B0F0-BA307A7A2D28}" type="slidenum">
              <a:rPr lang="en-US" altLang="en-US" sz="1200">
                <a:solidFill>
                  <a:srgbClr val="898989"/>
                </a:solidFill>
              </a:rPr>
              <a:pPr defTabSz="304815">
                <a:lnSpc>
                  <a:spcPct val="100000"/>
                </a:lnSpc>
                <a:spcBef>
                  <a:spcPct val="0"/>
                </a:spcBef>
                <a:buNone/>
              </a:pPr>
              <a:t>11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4723A797-B848-4EA2-B5F8-6EE90A1579A4}"/>
              </a:ext>
            </a:extLst>
          </p:cNvPr>
          <p:cNvSpPr txBox="1"/>
          <p:nvPr/>
        </p:nvSpPr>
        <p:spPr>
          <a:xfrm>
            <a:off x="0" y="242176"/>
            <a:ext cx="11728877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810"/>
              </a:lnSpc>
            </a:pPr>
            <a:r>
              <a:rPr lang="en-US" sz="3200" b="1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  <a:sym typeface="Lato Bold"/>
              </a:rPr>
              <a:t>PENILAIAN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91505C-EFBC-4AB8-8A78-604363D43E49}"/>
              </a:ext>
            </a:extLst>
          </p:cNvPr>
          <p:cNvSpPr txBox="1"/>
          <p:nvPr/>
        </p:nvSpPr>
        <p:spPr>
          <a:xfrm>
            <a:off x="568727" y="863308"/>
            <a:ext cx="1059142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17" indent="-342917" algn="just" defTabSz="609630">
              <a:buFont typeface="+mj-lt"/>
              <a:buAutoNum type="arabicPeriod"/>
            </a:pPr>
            <a:r>
              <a:rPr lang="id-ID" sz="2000" b="1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Penilaian terhadap peserta.</a:t>
            </a:r>
            <a:endParaRPr lang="en-ID" sz="2000" b="1" dirty="0">
              <a:solidFill>
                <a:prstClr val="black"/>
              </a:solidFill>
              <a:latin typeface="Arial" panose="020B0604020202020204" pitchFamily="34" charset="0"/>
              <a:ea typeface="Lato" panose="020B0604020202020204" charset="0"/>
              <a:cs typeface="Arial" panose="020B0604020202020204" pitchFamily="34" charset="0"/>
            </a:endParaRPr>
          </a:p>
          <a:p>
            <a:pPr marL="773681" indent="-342917" algn="just" defTabSz="609630">
              <a:buFont typeface="+mj-lt"/>
              <a:buAutoNum type="alphaLcPeriod"/>
            </a:pPr>
            <a:r>
              <a:rPr lang="id-ID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Untuk </a:t>
            </a:r>
            <a:r>
              <a:rPr lang="id-ID" sz="2000" b="1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mengukur tingkat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pengetahuan</a:t>
            </a:r>
            <a:r>
              <a:rPr lang="id-ID" sz="2000" b="1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id-ID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peserta dilakukan dengan </a:t>
            </a:r>
            <a:r>
              <a:rPr lang="en-US" sz="2000" b="1" i="1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pre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dan </a:t>
            </a:r>
            <a:r>
              <a:rPr lang="en-US" sz="2000" b="1" i="1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post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tes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.</a:t>
            </a:r>
            <a:endParaRPr lang="en-ID" sz="2000" dirty="0">
              <a:solidFill>
                <a:prstClr val="black"/>
              </a:solidFill>
              <a:latin typeface="Arial" panose="020B0604020202020204" pitchFamily="34" charset="0"/>
              <a:ea typeface="Lato" panose="020B0604020202020204" charset="0"/>
              <a:cs typeface="Arial" panose="020B0604020202020204" pitchFamily="34" charset="0"/>
            </a:endParaRPr>
          </a:p>
          <a:p>
            <a:pPr marL="773681" indent="-342917" algn="just" defTabSz="609630">
              <a:buFont typeface="+mj-lt"/>
              <a:buAutoNum type="alphaLcPeriod"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mengukur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keterampilan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peserta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sebagai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fasilitator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dilakukan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praktik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teknik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fasilitasi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.</a:t>
            </a:r>
            <a:endParaRPr lang="en-ID" sz="2000" dirty="0">
              <a:solidFill>
                <a:prstClr val="black"/>
              </a:solidFill>
              <a:latin typeface="Arial" panose="020B0604020202020204" pitchFamily="34" charset="0"/>
              <a:ea typeface="Lato" panose="020B0604020202020204" charset="0"/>
              <a:cs typeface="Arial" panose="020B0604020202020204" pitchFamily="34" charset="0"/>
            </a:endParaRPr>
          </a:p>
          <a:p>
            <a:pPr marL="773681" indent="-342917" algn="just" defTabSz="609630">
              <a:buFont typeface="+mj-lt"/>
              <a:buAutoNum type="alphaLcPeriod"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mengukur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sikap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peserta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dilakukan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melalui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kehadiran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peserta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dalam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pertemuan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tatap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maya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.</a:t>
            </a:r>
            <a:endParaRPr lang="en-ID" sz="2000" dirty="0">
              <a:solidFill>
                <a:prstClr val="black"/>
              </a:solidFill>
              <a:latin typeface="Arial" panose="020B0604020202020204" pitchFamily="34" charset="0"/>
              <a:ea typeface="Lato" panose="020B0604020202020204" charset="0"/>
              <a:cs typeface="Arial" panose="020B0604020202020204" pitchFamily="34" charset="0"/>
            </a:endParaRPr>
          </a:p>
          <a:p>
            <a:pPr algn="just" defTabSz="609630"/>
            <a:r>
              <a:rPr lang="id-ID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 </a:t>
            </a:r>
            <a:endParaRPr lang="en-ID" sz="2000" dirty="0">
              <a:solidFill>
                <a:prstClr val="black"/>
              </a:solidFill>
              <a:latin typeface="Arial" panose="020B0604020202020204" pitchFamily="34" charset="0"/>
              <a:ea typeface="Lato" panose="020B0604020202020204" charset="0"/>
              <a:cs typeface="Arial" panose="020B0604020202020204" pitchFamily="34" charset="0"/>
            </a:endParaRPr>
          </a:p>
          <a:p>
            <a:pPr marL="342917" indent="-342917" algn="just" defTabSz="609630">
              <a:buFont typeface="+mj-lt"/>
              <a:buAutoNum type="arabicPeriod" startAt="2"/>
            </a:pPr>
            <a:r>
              <a:rPr lang="id-ID" sz="2000" b="1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Penilaian terhadap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pengajar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/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fasilitator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.</a:t>
            </a:r>
            <a:endParaRPr lang="en-ID" sz="2000" b="1" dirty="0">
              <a:solidFill>
                <a:prstClr val="black"/>
              </a:solidFill>
              <a:latin typeface="Arial" panose="020B0604020202020204" pitchFamily="34" charset="0"/>
              <a:ea typeface="Lato" panose="020B0604020202020204" charset="0"/>
              <a:cs typeface="Arial" panose="020B0604020202020204" pitchFamily="34" charset="0"/>
            </a:endParaRPr>
          </a:p>
          <a:p>
            <a:pPr marL="356676" algn="just" defTabSz="609630"/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Selama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pelatihan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peserta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diberi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kesempatan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memberikan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penilaian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kepada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fasilitator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menggunakan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formulir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penilaian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pengajar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disediakan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pada </a:t>
            </a:r>
            <a:r>
              <a:rPr lang="en-US" sz="2000" i="1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platform e-learning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.</a:t>
            </a:r>
            <a:endParaRPr lang="en-ID" sz="2000" dirty="0">
              <a:solidFill>
                <a:prstClr val="black"/>
              </a:solidFill>
              <a:latin typeface="Arial" panose="020B0604020202020204" pitchFamily="34" charset="0"/>
              <a:ea typeface="Lato" panose="020B0604020202020204" charset="0"/>
              <a:cs typeface="Arial" panose="020B0604020202020204" pitchFamily="34" charset="0"/>
            </a:endParaRPr>
          </a:p>
          <a:p>
            <a:pPr algn="just" defTabSz="609630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 </a:t>
            </a:r>
            <a:endParaRPr lang="en-ID" sz="2000" dirty="0">
              <a:solidFill>
                <a:prstClr val="black"/>
              </a:solidFill>
              <a:latin typeface="Arial" panose="020B0604020202020204" pitchFamily="34" charset="0"/>
              <a:ea typeface="Lato" panose="020B0604020202020204" charset="0"/>
              <a:cs typeface="Arial" panose="020B0604020202020204" pitchFamily="34" charset="0"/>
            </a:endParaRPr>
          </a:p>
          <a:p>
            <a:pPr marL="342917" indent="-342917" algn="just" defTabSz="609630">
              <a:buFont typeface="+mj-lt"/>
              <a:buAutoNum type="arabicPeriod" startAt="3"/>
            </a:pPr>
            <a:r>
              <a:rPr lang="id-ID" sz="2000" b="1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Penilaian terhadap penyelenggara pelatihan.</a:t>
            </a:r>
            <a:endParaRPr lang="en-ID" sz="2000" b="1" dirty="0">
              <a:solidFill>
                <a:prstClr val="black"/>
              </a:solidFill>
              <a:latin typeface="Arial" panose="020B0604020202020204" pitchFamily="34" charset="0"/>
              <a:ea typeface="Lato" panose="020B0604020202020204" charset="0"/>
              <a:cs typeface="Arial" panose="020B0604020202020204" pitchFamily="34" charset="0"/>
            </a:endParaRPr>
          </a:p>
          <a:p>
            <a:pPr marL="297407" algn="just" defTabSz="609630"/>
            <a:r>
              <a:rPr lang="id-ID" sz="2000" dirty="0">
                <a:solidFill>
                  <a:prstClr val="black"/>
                </a:solidFill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Untuk mengukur proses penyelenggaraan Pelatihan, peserta melakukan penilaian dengan mengisi formulir evaluasi penyelenggaraan Pelatihan yang disusun sesuai dengan ketentuan yang berlaku.</a:t>
            </a:r>
          </a:p>
          <a:p>
            <a:pPr algn="just" defTabSz="609630"/>
            <a:endParaRPr lang="en-ID" sz="2000" dirty="0">
              <a:solidFill>
                <a:prstClr val="black"/>
              </a:solidFill>
              <a:latin typeface="Arial" panose="020B0604020202020204" pitchFamily="34" charset="0"/>
              <a:ea typeface="Lato" panose="020B060402020202020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824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454669DD-25E9-9EF7-8675-9FC1A940F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defPPr>
              <a:defRPr lang="en-US"/>
            </a:defPPr>
            <a:lvl1pPr algn="l" defTabSz="4572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B457560-61CA-0C45-B0F0-BA307A7A2D28}" type="slidenum">
              <a:rPr lang="en-US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4723A797-B848-4EA2-B5F8-6EE90A1579A4}"/>
              </a:ext>
            </a:extLst>
          </p:cNvPr>
          <p:cNvSpPr txBox="1"/>
          <p:nvPr/>
        </p:nvSpPr>
        <p:spPr>
          <a:xfrm>
            <a:off x="0" y="242176"/>
            <a:ext cx="11728877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0"/>
              </a:lnSpc>
            </a:pPr>
            <a:r>
              <a:rPr lang="en-US" sz="3200" b="1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  <a:sym typeface="Lato Bold"/>
              </a:rPr>
              <a:t>KRITERIA KEBERHASILAN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91505C-EFBC-4AB8-8A78-604363D43E49}"/>
              </a:ext>
            </a:extLst>
          </p:cNvPr>
          <p:cNvSpPr txBox="1"/>
          <p:nvPr/>
        </p:nvSpPr>
        <p:spPr>
          <a:xfrm>
            <a:off x="558800" y="1295400"/>
            <a:ext cx="10400352" cy="309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667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Ukuran keberhasilan pelatihan diukur berdasarkan tingkat penyerapan/kemampuan peserta dalam mencapai nilai minimal 70,01 dengan rincian sebagai berikut:</a:t>
            </a:r>
            <a:endParaRPr lang="en-ID" sz="2667" dirty="0">
              <a:latin typeface="Arial" panose="020B0604020202020204" pitchFamily="34" charset="0"/>
              <a:ea typeface="Lato" panose="020B0604020202020204" charset="0"/>
              <a:cs typeface="Arial" panose="020B0604020202020204" pitchFamily="34" charset="0"/>
            </a:endParaRPr>
          </a:p>
          <a:p>
            <a:pPr marL="654083" indent="-495325" algn="just">
              <a:lnSpc>
                <a:spcPct val="150000"/>
              </a:lnSpc>
              <a:buFont typeface="+mj-lt"/>
              <a:buAutoNum type="alphaLcPeriod"/>
            </a:pPr>
            <a:r>
              <a:rPr lang="id-ID" sz="2667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Bobot pemahaman materi </a:t>
            </a:r>
            <a:r>
              <a:rPr lang="en-US" sz="2667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berupa</a:t>
            </a:r>
            <a:r>
              <a:rPr lang="en-US" sz="2667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hasil</a:t>
            </a:r>
            <a:r>
              <a:rPr lang="en-US" sz="2667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post </a:t>
            </a:r>
            <a:r>
              <a:rPr lang="en-US" sz="2667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tes</a:t>
            </a:r>
            <a:r>
              <a:rPr lang="en-US" sz="2667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id-ID" sz="2667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sebesar </a:t>
            </a:r>
            <a:r>
              <a:rPr lang="en-US" sz="2667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3</a:t>
            </a:r>
            <a:r>
              <a:rPr lang="id-ID" sz="2667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0%;</a:t>
            </a:r>
            <a:endParaRPr lang="en-ID" sz="2667" dirty="0">
              <a:latin typeface="Arial" panose="020B0604020202020204" pitchFamily="34" charset="0"/>
              <a:ea typeface="Lato" panose="020B0604020202020204" charset="0"/>
              <a:cs typeface="Arial" panose="020B0604020202020204" pitchFamily="34" charset="0"/>
            </a:endParaRPr>
          </a:p>
          <a:p>
            <a:pPr marL="654083" indent="-495325" algn="just">
              <a:lnSpc>
                <a:spcPct val="150000"/>
              </a:lnSpc>
              <a:buFont typeface="+mj-lt"/>
              <a:buAutoNum type="alphaLcPeriod"/>
            </a:pPr>
            <a:r>
              <a:rPr lang="en-US" sz="2667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Bobot</a:t>
            </a:r>
            <a:r>
              <a:rPr lang="en-US" sz="2667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kehadiran</a:t>
            </a:r>
            <a:r>
              <a:rPr lang="en-US" sz="2667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peserta</a:t>
            </a:r>
            <a:r>
              <a:rPr lang="en-US" sz="2667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30%;</a:t>
            </a:r>
            <a:endParaRPr lang="en-ID" sz="2667" dirty="0">
              <a:latin typeface="Arial" panose="020B0604020202020204" pitchFamily="34" charset="0"/>
              <a:ea typeface="Lato" panose="020B0604020202020204" charset="0"/>
              <a:cs typeface="Arial" panose="020B0604020202020204" pitchFamily="34" charset="0"/>
            </a:endParaRPr>
          </a:p>
          <a:p>
            <a:pPr marL="654083" indent="-495325" algn="just">
              <a:lnSpc>
                <a:spcPct val="150000"/>
              </a:lnSpc>
              <a:buFont typeface="+mj-lt"/>
              <a:buAutoNum type="alphaLcPeriod"/>
            </a:pPr>
            <a:r>
              <a:rPr lang="id-ID" sz="2667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Bobot</a:t>
            </a:r>
            <a:r>
              <a:rPr lang="en-US" sz="2667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praktik</a:t>
            </a:r>
            <a:r>
              <a:rPr lang="en-US" sz="2667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teknik</a:t>
            </a:r>
            <a:r>
              <a:rPr lang="en-US" sz="2667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fasilitasi</a:t>
            </a:r>
            <a:r>
              <a:rPr lang="id-ID" sz="2667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sebesar </a:t>
            </a:r>
            <a:r>
              <a:rPr lang="en-US" sz="2667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4</a:t>
            </a:r>
            <a:r>
              <a:rPr lang="id-ID" sz="2667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0%.</a:t>
            </a:r>
            <a:endParaRPr lang="en-ID" sz="2667" dirty="0">
              <a:latin typeface="Arial" panose="020B0604020202020204" pitchFamily="34" charset="0"/>
              <a:ea typeface="Lato" panose="020B060402020202020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83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EA5090-D47E-D6FB-100B-0F273AAB3537}"/>
              </a:ext>
            </a:extLst>
          </p:cNvPr>
          <p:cNvSpPr txBox="1"/>
          <p:nvPr/>
        </p:nvSpPr>
        <p:spPr>
          <a:xfrm>
            <a:off x="2774302" y="509406"/>
            <a:ext cx="6643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TUGAS PESERTA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D004774-32CB-0CC8-206A-CD0D973D35BE}"/>
              </a:ext>
            </a:extLst>
          </p:cNvPr>
          <p:cNvSpPr/>
          <p:nvPr/>
        </p:nvSpPr>
        <p:spPr>
          <a:xfrm>
            <a:off x="644507" y="1159101"/>
            <a:ext cx="10375641" cy="528042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indent="-355600">
              <a:buFont typeface="Wingdings" pitchFamily="2" charset="2"/>
              <a:buChar char="v"/>
              <a:tabLst>
                <a:tab pos="273050" algn="l"/>
              </a:tabLst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fasilitasi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bersama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provinsi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ditentukan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penyelenggara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buFont typeface="Wingdings" pitchFamily="2" charset="2"/>
              <a:buChar char="v"/>
              <a:tabLst>
                <a:tab pos="273050" algn="l"/>
              </a:tabLs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berdurasi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menit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buFont typeface="Wingdings" pitchFamily="2" charset="2"/>
              <a:buChar char="v"/>
              <a:tabLst>
                <a:tab pos="273050" algn="l"/>
              </a:tabLs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 video:</a:t>
            </a:r>
          </a:p>
          <a:p>
            <a:pPr marL="723900" indent="-355600">
              <a:buAutoNum type="alphaLcPeriod"/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Simulasi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Pembukaan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3900" indent="-355600">
              <a:buAutoNum type="alphaLcPeriod"/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Simulasi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Penyampaian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tanya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jawab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dll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3900" indent="-355600">
              <a:buAutoNum type="alphaLcPeriod"/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Simulasi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Penutup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buFont typeface="Wingdings" pitchFamily="2" charset="2"/>
              <a:buChar char="v"/>
              <a:tabLst>
                <a:tab pos="273050" algn="l"/>
              </a:tabLst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Seluruh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buFont typeface="Wingdings" pitchFamily="2" charset="2"/>
              <a:buChar char="v"/>
              <a:tabLst>
                <a:tab pos="273050" algn="l"/>
              </a:tabLst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pokok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ditugaskan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buFont typeface="Wingdings" pitchFamily="2" charset="2"/>
              <a:buChar char="v"/>
              <a:tabLst>
                <a:tab pos="273050" algn="l"/>
              </a:tabLs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video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disampaikan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panitia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tanggal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November (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Gelombang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I)</a:t>
            </a:r>
          </a:p>
        </p:txBody>
      </p:sp>
    </p:spTree>
    <p:extLst>
      <p:ext uri="{BB962C8B-B14F-4D97-AF65-F5344CB8AC3E}">
        <p14:creationId xmlns:p14="http://schemas.microsoft.com/office/powerpoint/2010/main" val="1935518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EA5090-D47E-D6FB-100B-0F273AAB3537}"/>
              </a:ext>
            </a:extLst>
          </p:cNvPr>
          <p:cNvSpPr txBox="1"/>
          <p:nvPr/>
        </p:nvSpPr>
        <p:spPr>
          <a:xfrm>
            <a:off x="2774302" y="509700"/>
            <a:ext cx="6643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TUGAS PESERTA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C0A749-8A12-5294-CAF4-1DE4E43A36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005121"/>
              </p:ext>
            </p:extLst>
          </p:nvPr>
        </p:nvGraphicFramePr>
        <p:xfrm>
          <a:off x="877078" y="1279502"/>
          <a:ext cx="11405280" cy="530132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15820">
                  <a:extLst>
                    <a:ext uri="{9D8B030D-6E8A-4147-A177-3AD203B41FA5}">
                      <a16:colId xmlns:a16="http://schemas.microsoft.com/office/drawing/2014/main" val="1013897443"/>
                    </a:ext>
                  </a:extLst>
                </a:gridCol>
                <a:gridCol w="2437657">
                  <a:extLst>
                    <a:ext uri="{9D8B030D-6E8A-4147-A177-3AD203B41FA5}">
                      <a16:colId xmlns:a16="http://schemas.microsoft.com/office/drawing/2014/main" val="492845198"/>
                    </a:ext>
                  </a:extLst>
                </a:gridCol>
                <a:gridCol w="4563450">
                  <a:extLst>
                    <a:ext uri="{9D8B030D-6E8A-4147-A177-3AD203B41FA5}">
                      <a16:colId xmlns:a16="http://schemas.microsoft.com/office/drawing/2014/main" val="391562930"/>
                    </a:ext>
                  </a:extLst>
                </a:gridCol>
                <a:gridCol w="3788353">
                  <a:extLst>
                    <a:ext uri="{9D8B030D-6E8A-4147-A177-3AD203B41FA5}">
                      <a16:colId xmlns:a16="http://schemas.microsoft.com/office/drawing/2014/main" val="720561344"/>
                    </a:ext>
                  </a:extLst>
                </a:gridCol>
              </a:tblGrid>
              <a:tr h="4572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PESERTA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TEMA: MATERI POKOK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285777"/>
                  </a:ext>
                </a:extLst>
              </a:tr>
              <a:tr h="7385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Kalimantan Barat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Ir. AULIA ARFIANSYAH ARIEF, </a:t>
                      </a:r>
                      <a:r>
                        <a:rPr 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M.Si</a:t>
                      </a: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RENDY SEPTRIAN,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S.Kom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ASTRID F. SIANIPAR, S.K.M., M.K.M.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NURUL FILDZAH JUNAEDI, S.K.M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Edukasi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Gizi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Ibu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Hamil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Ibu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Menyusui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Balita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Non-PAUD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375545"/>
                  </a:ext>
                </a:extLst>
              </a:tr>
              <a:tr h="73858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ENDAR SUNARSIH,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S.Pd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MM.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NADIA ISMALIA,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S.Si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KHALID RIYANDI, S.K.M.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Standarisasi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Tata Cara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Distribusi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Makan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Bergizi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010724"/>
                  </a:ext>
                </a:extLst>
              </a:tr>
              <a:tr h="73858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ZUBIN RIZALDY, S.M.</a:t>
                      </a:r>
                      <a:r>
                        <a:rPr lang="fi-F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fi-F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SYARIF YAN FARMANDE, S.E.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FIFI MUSLIMA,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S.Si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Laik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Higienis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Sanitasi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pada Program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Makan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Bergizi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107163"/>
                  </a:ext>
                </a:extLst>
              </a:tr>
              <a:tr h="7408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Kalimantan Timur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ACHMAD SYARIEF,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S.Si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 WDE HASANA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RIZCA RIVA ALVYSTA, S.I.Kom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HAFZAH, SKM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Edukasi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Gizi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Ibu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Hamil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Ibu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Menyusui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Balita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Non-PAUD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226024"/>
                  </a:ext>
                </a:extLst>
              </a:tr>
              <a:tr h="73858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WINARDI KAMAL,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S.Pd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M.I.Kom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DARNA, SKM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 IKA CHOIRIYAH,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S.Si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Standarisasi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Tata Cara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Distribusi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Makan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Bergizi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141304"/>
                  </a:ext>
                </a:extLst>
              </a:tr>
              <a:tr h="73858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MERLINDA,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A.Md.Keb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KIKI TISNA ARYANI,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Amd.Keb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HUMAIRO' DYAH PUJI HABSARI,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S.Stat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Laik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Higienis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Sanitasi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pada Program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Makan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Bergizi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189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035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C0A749-8A12-5294-CAF4-1DE4E43A36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815579"/>
              </p:ext>
            </p:extLst>
          </p:nvPr>
        </p:nvGraphicFramePr>
        <p:xfrm>
          <a:off x="907058" y="1203332"/>
          <a:ext cx="10664456" cy="531444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52925">
                  <a:extLst>
                    <a:ext uri="{9D8B030D-6E8A-4147-A177-3AD203B41FA5}">
                      <a16:colId xmlns:a16="http://schemas.microsoft.com/office/drawing/2014/main" val="1013897443"/>
                    </a:ext>
                  </a:extLst>
                </a:gridCol>
                <a:gridCol w="2228246">
                  <a:extLst>
                    <a:ext uri="{9D8B030D-6E8A-4147-A177-3AD203B41FA5}">
                      <a16:colId xmlns:a16="http://schemas.microsoft.com/office/drawing/2014/main" val="492845198"/>
                    </a:ext>
                  </a:extLst>
                </a:gridCol>
                <a:gridCol w="4245428">
                  <a:extLst>
                    <a:ext uri="{9D8B030D-6E8A-4147-A177-3AD203B41FA5}">
                      <a16:colId xmlns:a16="http://schemas.microsoft.com/office/drawing/2014/main" val="391562930"/>
                    </a:ext>
                  </a:extLst>
                </a:gridCol>
                <a:gridCol w="3537857">
                  <a:extLst>
                    <a:ext uri="{9D8B030D-6E8A-4147-A177-3AD203B41FA5}">
                      <a16:colId xmlns:a16="http://schemas.microsoft.com/office/drawing/2014/main" val="720561344"/>
                    </a:ext>
                  </a:extLst>
                </a:gridCol>
              </a:tblGrid>
              <a:tr h="4703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PESERTA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TEMA: MATERI POKOK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285777"/>
                  </a:ext>
                </a:extLst>
              </a:tr>
              <a:tr h="7385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Sulawesi Tengah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MUH. ROSNI,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SE.M.Si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NURUL LATIFAH,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S.Psi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DEWA MADE P. WEDANANTA,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S.Kom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ABD. ANAS,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Edukasi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Gizi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Ibu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Hamil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Ibu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Menyusui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Balita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Non-PAUD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375545"/>
                  </a:ext>
                </a:extLst>
              </a:tr>
              <a:tr h="73858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ALIEF THERIA ANISSA,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S.Farm.Apt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  <a:tabLst>
                          <a:tab pos="3319463" algn="l"/>
                        </a:tabLst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LANNY YOLISTINA LAMEANDA,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S.I.Kom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ERIK TUMIMOMOR, S.AP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Standarisasi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Tata Cara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Distribusi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Makan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Bergizi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010724"/>
                  </a:ext>
                </a:extLst>
              </a:tr>
              <a:tr h="73858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BUDIMAN JAYA, S.Sos.MM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fi-F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HENI WAKHIDATUN NISA HANDAKA,S.Pd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ASRULLAH,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Laik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Higienis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Sanitasi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pada Program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Makan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Bergizi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107163"/>
                  </a:ext>
                </a:extLst>
              </a:tr>
              <a:tr h="8003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Maluku Utara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HARWATY SE.,M.M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KURSHIN MS MARSAOLY, SE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ELIA AMRA, S.ST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ASMI GAMAR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Edukasi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Gizi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Ibu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Hamil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Ibu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Menyusui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Balita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Non-PAUD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226024"/>
                  </a:ext>
                </a:extLst>
              </a:tr>
              <a:tr h="73858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APRIANI, SE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FARADILA MAHMUD,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S.Psi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ISNA,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amd.Kep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Standarisasi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Tata Cara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Distribusi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Makan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Bergizi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141304"/>
                  </a:ext>
                </a:extLst>
              </a:tr>
              <a:tr h="73858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ADEFITRA HUSAIN,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S.Sos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NURLINA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YUSRINI WULANDARI SUKARMIN,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A.Md.Keb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Laik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Higienis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Sanitasi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pada Program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Makan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Bergizi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18976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5E4E97E-7A90-4386-B2FB-5BE5F02E31A6}"/>
              </a:ext>
            </a:extLst>
          </p:cNvPr>
          <p:cNvSpPr txBox="1"/>
          <p:nvPr/>
        </p:nvSpPr>
        <p:spPr>
          <a:xfrm>
            <a:off x="2774302" y="509700"/>
            <a:ext cx="6643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TUGAS PESERTA</a:t>
            </a:r>
          </a:p>
        </p:txBody>
      </p:sp>
    </p:spTree>
    <p:extLst>
      <p:ext uri="{BB962C8B-B14F-4D97-AF65-F5344CB8AC3E}">
        <p14:creationId xmlns:p14="http://schemas.microsoft.com/office/powerpoint/2010/main" val="3118965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F781C4-4AA6-EEDF-F0AB-67CDFB503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0977" y="3434772"/>
            <a:ext cx="52371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rgbClr val="0070C0"/>
                </a:solidFill>
                <a:latin typeface="+mn-lt"/>
                <a:cs typeface="Open Sans" panose="020B0606030504020204" pitchFamily="34" charset="0"/>
              </a:rPr>
              <a:t>Kementerian </a:t>
            </a:r>
            <a:r>
              <a:rPr lang="en-US" altLang="en-US" sz="1400" dirty="0" err="1">
                <a:solidFill>
                  <a:srgbClr val="0070C0"/>
                </a:solidFill>
                <a:latin typeface="+mn-lt"/>
                <a:cs typeface="Open Sans" panose="020B0606030504020204" pitchFamily="34" charset="0"/>
              </a:rPr>
              <a:t>Kependudukan</a:t>
            </a:r>
            <a:r>
              <a:rPr lang="en-US" altLang="en-US" sz="1400" dirty="0">
                <a:solidFill>
                  <a:srgbClr val="0070C0"/>
                </a:solidFill>
                <a:latin typeface="+mn-lt"/>
                <a:cs typeface="Open Sans" panose="020B0606030504020204" pitchFamily="34" charset="0"/>
              </a:rPr>
              <a:t> dan Pembangunan </a:t>
            </a:r>
            <a:r>
              <a:rPr lang="en-US" altLang="en-US" sz="1400" dirty="0" err="1">
                <a:solidFill>
                  <a:srgbClr val="0070C0"/>
                </a:solidFill>
                <a:latin typeface="+mn-lt"/>
                <a:cs typeface="Open Sans" panose="020B0606030504020204" pitchFamily="34" charset="0"/>
              </a:rPr>
              <a:t>Keluarga</a:t>
            </a:r>
            <a:r>
              <a:rPr lang="en-US" altLang="en-US" sz="1400" dirty="0">
                <a:solidFill>
                  <a:srgbClr val="0070C0"/>
                </a:solidFill>
                <a:latin typeface="+mn-lt"/>
                <a:cs typeface="Open Sans" panose="020B0606030504020204" pitchFamily="34" charset="0"/>
              </a:rPr>
              <a:t>/</a:t>
            </a:r>
          </a:p>
          <a:p>
            <a:pPr algn="ctr" eaLnBrk="1" hangingPunct="1"/>
            <a:r>
              <a:rPr lang="en-US" altLang="en-US" sz="1400" dirty="0">
                <a:solidFill>
                  <a:srgbClr val="0070C0"/>
                </a:solidFill>
                <a:latin typeface="+mn-lt"/>
                <a:cs typeface="Open Sans" panose="020B0606030504020204" pitchFamily="34" charset="0"/>
              </a:rPr>
              <a:t>Badan </a:t>
            </a:r>
            <a:r>
              <a:rPr lang="en-US" altLang="en-US" sz="1400" dirty="0" err="1">
                <a:solidFill>
                  <a:srgbClr val="0070C0"/>
                </a:solidFill>
                <a:latin typeface="+mn-lt"/>
                <a:cs typeface="Open Sans" panose="020B0606030504020204" pitchFamily="34" charset="0"/>
              </a:rPr>
              <a:t>Kependudukan</a:t>
            </a:r>
            <a:r>
              <a:rPr lang="en-US" altLang="en-US" sz="1400" dirty="0">
                <a:solidFill>
                  <a:srgbClr val="0070C0"/>
                </a:solidFill>
                <a:latin typeface="+mn-lt"/>
                <a:cs typeface="Open Sans" panose="020B0606030504020204" pitchFamily="34" charset="0"/>
              </a:rPr>
              <a:t> dan </a:t>
            </a:r>
            <a:r>
              <a:rPr lang="en-US" altLang="en-US" sz="1400" dirty="0" err="1">
                <a:solidFill>
                  <a:srgbClr val="0070C0"/>
                </a:solidFill>
                <a:latin typeface="+mn-lt"/>
                <a:cs typeface="Open Sans" panose="020B0606030504020204" pitchFamily="34" charset="0"/>
              </a:rPr>
              <a:t>Keluarga</a:t>
            </a:r>
            <a:r>
              <a:rPr lang="en-US" altLang="en-US" sz="1400" dirty="0">
                <a:solidFill>
                  <a:srgbClr val="0070C0"/>
                </a:solidFill>
                <a:latin typeface="+mn-lt"/>
                <a:cs typeface="Open Sans" panose="020B0606030504020204" pitchFamily="34" charset="0"/>
              </a:rPr>
              <a:t> </a:t>
            </a:r>
            <a:r>
              <a:rPr lang="en-US" altLang="en-US" sz="1400" dirty="0" err="1">
                <a:solidFill>
                  <a:srgbClr val="0070C0"/>
                </a:solidFill>
                <a:latin typeface="+mn-lt"/>
                <a:cs typeface="Open Sans" panose="020B0606030504020204" pitchFamily="34" charset="0"/>
              </a:rPr>
              <a:t>Berencana</a:t>
            </a:r>
            <a:r>
              <a:rPr lang="en-US" altLang="en-US" sz="1400" dirty="0">
                <a:solidFill>
                  <a:srgbClr val="0070C0"/>
                </a:solidFill>
                <a:latin typeface="+mn-lt"/>
                <a:cs typeface="Open Sans" panose="020B0606030504020204" pitchFamily="34" charset="0"/>
              </a:rPr>
              <a:t> Nasional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A5EBB-B98F-FC6C-0005-0A13994C8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812" y="3958237"/>
            <a:ext cx="47054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 dirty="0">
                <a:solidFill>
                  <a:srgbClr val="0070C0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Jl. Permata No. 1 Halim Perdana Kusuma, Jakarta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C4DD22-F125-9A95-3A67-D10C014E3761}"/>
              </a:ext>
            </a:extLst>
          </p:cNvPr>
          <p:cNvSpPr/>
          <p:nvPr/>
        </p:nvSpPr>
        <p:spPr>
          <a:xfrm>
            <a:off x="3516427" y="2780683"/>
            <a:ext cx="52262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dirty="0">
                <a:ln w="0">
                  <a:noFill/>
                </a:ln>
                <a:gradFill flip="none" rotWithShape="1">
                  <a:gsLst>
                    <a:gs pos="24000">
                      <a:srgbClr val="0070CF"/>
                    </a:gs>
                    <a:gs pos="100000">
                      <a:srgbClr val="00A3E7"/>
                    </a:gs>
                  </a:gsLst>
                  <a:lin ang="5400000" scaled="0"/>
                  <a:tileRect/>
                </a:gradFill>
              </a:rPr>
              <a:t>TERIMA KASIH</a:t>
            </a:r>
          </a:p>
        </p:txBody>
      </p:sp>
      <p:pic>
        <p:nvPicPr>
          <p:cNvPr id="16" name="Picture 1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CF54E70-C270-616B-0C26-F5D543C9B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600" y="1975148"/>
            <a:ext cx="3053896" cy="80553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D1EDF1AC-2D1F-C494-3A15-A89A4DB26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6930" y="4362050"/>
            <a:ext cx="1345237" cy="5000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447D03-772C-36F9-309D-E3F762F650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787323" y="6519446"/>
            <a:ext cx="605114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n w="0"/>
                <a:solidFill>
                  <a:schemeClr val="bg1"/>
                </a:solidFill>
              </a:rPr>
              <a:t>Flower, Bee, Honey</a:t>
            </a:r>
            <a:endParaRPr kumimoji="0" lang="en-US" sz="1600" i="0" u="none" strike="noStrike" kern="1200" cap="none" spc="0" normalizeH="0" baseline="0" noProof="0" dirty="0">
              <a:ln w="0"/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58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801FAB1-C4FB-5685-00AE-B8F687FBB377}"/>
              </a:ext>
            </a:extLst>
          </p:cNvPr>
          <p:cNvSpPr/>
          <p:nvPr/>
        </p:nvSpPr>
        <p:spPr>
          <a:xfrm>
            <a:off x="1341120" y="1153679"/>
            <a:ext cx="9509760" cy="5466080"/>
          </a:xfrm>
          <a:prstGeom prst="roundRect">
            <a:avLst/>
          </a:prstGeom>
          <a:solidFill>
            <a:srgbClr val="F9EB9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DASAR HUKUM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D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Undang-Undang</a:t>
            </a:r>
            <a:r>
              <a:rPr lang="en-ID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Nomor</a:t>
            </a:r>
            <a:r>
              <a:rPr lang="en-ID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52</a:t>
            </a:r>
            <a:r>
              <a:rPr lang="en-ID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Tahun</a:t>
            </a:r>
            <a:r>
              <a:rPr lang="en-ID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2009 </a:t>
            </a:r>
            <a:r>
              <a:rPr lang="en-ID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tentang</a:t>
            </a:r>
            <a:r>
              <a:rPr lang="en-ID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Perkembangan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Kependudukan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dan Pembangunan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Keluarga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Sejahtera</a:t>
            </a:r>
            <a:r>
              <a:rPr lang="en-ID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ID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ea typeface="Bookman Old Style" panose="02050604050505020204" pitchFamily="18" charset="0"/>
              </a:rPr>
              <a:t>Undang-Undang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ea typeface="Bookman Old Style" panose="02050604050505020204" pitchFamily="18" charset="0"/>
              </a:rPr>
              <a:t>Nomor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ea typeface="Bookman Old Style" panose="02050604050505020204" pitchFamily="18" charset="0"/>
              </a:rPr>
              <a:t> 5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ea typeface="Bookman Old Style" panose="02050604050505020204" pitchFamily="18" charset="0"/>
              </a:rPr>
              <a:t>Tahun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ea typeface="Bookman Old Style" panose="02050604050505020204" pitchFamily="18" charset="0"/>
              </a:rPr>
              <a:t> 2014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ea typeface="Bookman Old Style" panose="02050604050505020204" pitchFamily="18" charset="0"/>
              </a:rPr>
              <a:t>tentang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ea typeface="Bookman Old Style" panose="02050604050505020204" pitchFamily="18" charset="0"/>
              </a:rPr>
              <a:t>Aparatur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ea typeface="Bookman Old Style" panose="02050604050505020204" pitchFamily="18" charset="0"/>
              </a:rPr>
              <a:t>Sipil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ea typeface="Bookman Old Style" panose="02050604050505020204" pitchFamily="18" charset="0"/>
              </a:rPr>
              <a:t> Negara</a:t>
            </a:r>
            <a:r>
              <a:rPr lang="en-ID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;</a:t>
            </a:r>
            <a:endParaRPr lang="en-ID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ea typeface="Bookman Old Style" panose="02050604050505020204" pitchFamily="18" charset="0"/>
              </a:rPr>
              <a:t>Undang-Undang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ea typeface="Bookman Old Style" panose="02050604050505020204" pitchFamily="18" charset="0"/>
              </a:rPr>
              <a:t>Nomor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ea typeface="Bookman Old Style" panose="02050604050505020204" pitchFamily="18" charset="0"/>
              </a:rPr>
              <a:t> 23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ea typeface="Bookman Old Style" panose="02050604050505020204" pitchFamily="18" charset="0"/>
              </a:rPr>
              <a:t>Tahun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ea typeface="Bookman Old Style" panose="02050604050505020204" pitchFamily="18" charset="0"/>
              </a:rPr>
              <a:t> 2014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ea typeface="Bookman Old Style" panose="02050604050505020204" pitchFamily="18" charset="0"/>
              </a:rPr>
              <a:t>tentang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ea typeface="Bookman Old Style" panose="02050604050505020204" pitchFamily="18" charset="0"/>
              </a:rPr>
              <a:t>Pemerintah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ea typeface="Bookman Old Style" panose="02050604050505020204" pitchFamily="18" charset="0"/>
              </a:rPr>
              <a:t> Daerah</a:t>
            </a:r>
            <a:r>
              <a:rPr lang="en-ID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Peraturan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Presiden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Nomor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83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Tahun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2024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tentang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Badan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Gizi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Nasional;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Peraturan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Presiden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Nomor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180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Tahun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2024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tentang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Kementerian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Kependudukan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dan Pembangunan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Keluarga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Lembaran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Negara RI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Tahun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2024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Nomor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376)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en-ID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05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018BAC-9220-034F-7521-FA8BF8A04D1F}"/>
              </a:ext>
            </a:extLst>
          </p:cNvPr>
          <p:cNvSpPr/>
          <p:nvPr/>
        </p:nvSpPr>
        <p:spPr>
          <a:xfrm>
            <a:off x="894079" y="941696"/>
            <a:ext cx="10720165" cy="5479424"/>
          </a:xfrm>
          <a:prstGeom prst="roundRect">
            <a:avLst/>
          </a:prstGeom>
          <a:solidFill>
            <a:srgbClr val="F9EB9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Peraturan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Presiden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Nomor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181 </a:t>
            </a: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Tahun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2024 </a:t>
            </a: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tentang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Badan </a:t>
            </a: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Kependudukan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Keluarga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Berencana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Nasional (</a:t>
            </a: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Lembaran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Negara RI </a:t>
            </a: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Tahun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2024 </a:t>
            </a: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Nomor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377)</a:t>
            </a:r>
            <a:endParaRPr lang="en-ID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Peraturan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Menteri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Keuangan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Nomor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107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Tahun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2024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tentang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Perubahan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atas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Peraturan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Menteri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Keuangan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Nomor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62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Tahun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2023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tentang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Perencanaan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Anggaran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Pelaksanaan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Anggaran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serta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Akuntansi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Pelaporan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Keuangan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ID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Peraturan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Menteri </a:t>
            </a: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Kependudukan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dan Pembangunan </a:t>
            </a: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Keluarga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/</a:t>
            </a: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Kepala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Badan  </a:t>
            </a: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Kependudukan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dan </a:t>
            </a: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Keluarga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Berencana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Nasional </a:t>
            </a: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Nomor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6 </a:t>
            </a: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Tahun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2024 </a:t>
            </a: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tentang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Organisasi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dan Tata </a:t>
            </a: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Kerja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Kementerian </a:t>
            </a: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Kependudukan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dan Pembangunan </a:t>
            </a: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Keluarga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/Badan </a:t>
            </a: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Kependudukan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dan </a:t>
            </a: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Keluarga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Berencana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Nasional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(</a:t>
            </a: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Berita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Negara </a:t>
            </a: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Republik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Indonesia </a:t>
            </a: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Tahun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2024 </a:t>
            </a:r>
            <a:r>
              <a:rPr lang="en-ID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Nomor</a:t>
            </a:r>
            <a:r>
              <a:rPr lang="en-ID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848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127E18-B8C3-2709-9CFD-9CBB9866035D}"/>
              </a:ext>
            </a:extLst>
          </p:cNvPr>
          <p:cNvSpPr txBox="1"/>
          <p:nvPr/>
        </p:nvSpPr>
        <p:spPr>
          <a:xfrm>
            <a:off x="2175641" y="2554013"/>
            <a:ext cx="7378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PELAKSANAAN KEGIATAN</a:t>
            </a:r>
          </a:p>
        </p:txBody>
      </p:sp>
    </p:spTree>
    <p:extLst>
      <p:ext uri="{BB962C8B-B14F-4D97-AF65-F5344CB8AC3E}">
        <p14:creationId xmlns:p14="http://schemas.microsoft.com/office/powerpoint/2010/main" val="270660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03A0B1-F4AD-4C79-6FCE-F00A2C49EEDB}"/>
              </a:ext>
            </a:extLst>
          </p:cNvPr>
          <p:cNvSpPr txBox="1"/>
          <p:nvPr/>
        </p:nvSpPr>
        <p:spPr>
          <a:xfrm>
            <a:off x="3867416" y="444212"/>
            <a:ext cx="4457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TUJUAN PELATIHAN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A8EA1E-DC21-2587-30B5-EC865AFB9AC2}"/>
              </a:ext>
            </a:extLst>
          </p:cNvPr>
          <p:cNvSpPr txBox="1">
            <a:spLocks/>
          </p:cNvSpPr>
          <p:nvPr/>
        </p:nvSpPr>
        <p:spPr>
          <a:xfrm>
            <a:off x="400050" y="1314450"/>
            <a:ext cx="11040835" cy="4806950"/>
          </a:xfrm>
          <a:prstGeom prst="rect">
            <a:avLst/>
          </a:prstGeom>
        </p:spPr>
        <p:txBody>
          <a:bodyPr lIns="91440" tIns="45720" rIns="91440" bIns="4572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95325" indent="-495325" algn="just" defTabSz="60963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sz="2400" b="1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Tujuan</a:t>
            </a:r>
            <a:r>
              <a:rPr lang="en-US" sz="2400" b="1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Umum</a:t>
            </a:r>
            <a:endParaRPr lang="en-US" sz="2400" b="1" dirty="0">
              <a:latin typeface="Arial" panose="020B0604020202020204" pitchFamily="34" charset="0"/>
              <a:ea typeface="Lato" panose="020B0604020202020204" charset="0"/>
              <a:cs typeface="Arial" panose="020B0604020202020204" pitchFamily="34" charset="0"/>
            </a:endParaRPr>
          </a:p>
          <a:p>
            <a:pPr marL="575762" algn="just" defTabSz="609630">
              <a:lnSpc>
                <a:spcPct val="120000"/>
              </a:lnSpc>
              <a:defRPr/>
            </a:pPr>
            <a:r>
              <a:rPr lang="id-ID" sz="2400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meningkatkan pengetahuan, sikap dan ketrampilan peserta dalam melakukan fasilitasi pelatihan Edukasi Gizi Bagi Ibu Hamil, Ibu Menyusui dan Balita Non-PAUD.</a:t>
            </a:r>
            <a:endParaRPr lang="en-US" sz="2400" dirty="0">
              <a:latin typeface="Arial" panose="020B0604020202020204" pitchFamily="34" charset="0"/>
              <a:ea typeface="Lato" panose="020B0604020202020204" charset="0"/>
              <a:cs typeface="Arial" panose="020B0604020202020204" pitchFamily="34" charset="0"/>
            </a:endParaRPr>
          </a:p>
          <a:p>
            <a:pPr marL="40218" algn="just" defTabSz="609630">
              <a:lnSpc>
                <a:spcPct val="120000"/>
              </a:lnSpc>
              <a:defRPr/>
            </a:pPr>
            <a:r>
              <a:rPr lang="en-US" sz="2400" b="1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2.   </a:t>
            </a:r>
            <a:r>
              <a:rPr lang="en-US" sz="2400" b="1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Tujuan</a:t>
            </a:r>
            <a:r>
              <a:rPr lang="en-US" sz="2400" b="1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Khusus</a:t>
            </a:r>
            <a:endParaRPr lang="en-US" sz="2400" b="1" dirty="0">
              <a:latin typeface="Arial" panose="020B0604020202020204" pitchFamily="34" charset="0"/>
              <a:ea typeface="Lato" panose="020B0604020202020204" charset="0"/>
              <a:cs typeface="Arial" panose="020B0604020202020204" pitchFamily="34" charset="0"/>
            </a:endParaRPr>
          </a:p>
          <a:p>
            <a:pPr marL="40219" algn="just" defTabSz="609630">
              <a:lnSpc>
                <a:spcPct val="120000"/>
              </a:lnSpc>
              <a:defRPr/>
            </a:pPr>
            <a:r>
              <a:rPr lang="en-US" sz="2400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Setelah</a:t>
            </a:r>
            <a:r>
              <a:rPr lang="en-US" sz="2400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mengikuti</a:t>
            </a:r>
            <a:r>
              <a:rPr lang="en-US" sz="2400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pelatihan</a:t>
            </a:r>
            <a:r>
              <a:rPr lang="en-US" sz="2400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ini</a:t>
            </a:r>
            <a:r>
              <a:rPr lang="en-US" sz="2400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peserta</a:t>
            </a:r>
            <a:r>
              <a:rPr lang="en-US" sz="2400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dapat</a:t>
            </a:r>
            <a:r>
              <a:rPr lang="en-US" sz="2400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:</a:t>
            </a:r>
          </a:p>
          <a:p>
            <a:pPr marL="1071087" indent="-495325" algn="just" defTabSz="609630">
              <a:buFont typeface="+mj-lt"/>
              <a:buAutoNum type="alphaLcPeriod"/>
            </a:pPr>
            <a:r>
              <a:rPr lang="id-ID" sz="2400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Menjelaskan edukasi gizi bagi ibu hamil, ibu menyusui, dan balita Non-PAUD;</a:t>
            </a:r>
          </a:p>
          <a:p>
            <a:pPr marL="1071087" indent="-495325" algn="just" defTabSz="609630">
              <a:buFont typeface="+mj-lt"/>
              <a:buAutoNum type="alphaLcPeriod"/>
            </a:pPr>
            <a:r>
              <a:rPr lang="en-ID" sz="2400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Menjelaskan</a:t>
            </a:r>
            <a:r>
              <a:rPr lang="en-ID" sz="2400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standarisasi</a:t>
            </a:r>
            <a:r>
              <a:rPr lang="en-ID" sz="2400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tata </a:t>
            </a:r>
            <a:r>
              <a:rPr lang="en-ID" sz="2400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cara</a:t>
            </a:r>
            <a:r>
              <a:rPr lang="en-ID" sz="2400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distribusi</a:t>
            </a:r>
            <a:r>
              <a:rPr lang="en-ID" sz="2400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makan</a:t>
            </a:r>
            <a:r>
              <a:rPr lang="en-ID" sz="2400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bergizi</a:t>
            </a:r>
            <a:r>
              <a:rPr lang="en-ID" sz="2400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gratis (MBG);</a:t>
            </a:r>
          </a:p>
          <a:p>
            <a:pPr marL="1071087" indent="-495325" algn="just" defTabSz="609630">
              <a:buFont typeface="+mj-lt"/>
              <a:buAutoNum type="alphaLcPeriod"/>
            </a:pPr>
            <a:r>
              <a:rPr lang="en-ID" sz="2400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Menjelaskan</a:t>
            </a:r>
            <a:r>
              <a:rPr lang="en-ID" sz="2400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standar</a:t>
            </a:r>
            <a:r>
              <a:rPr lang="en-ID" sz="2400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laik </a:t>
            </a:r>
            <a:r>
              <a:rPr lang="en-ID" sz="2400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higienis</a:t>
            </a:r>
            <a:r>
              <a:rPr lang="en-ID" sz="2400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sanitasi</a:t>
            </a:r>
            <a:r>
              <a:rPr lang="en-ID" sz="2400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pada program </a:t>
            </a:r>
            <a:r>
              <a:rPr lang="en-ID" sz="2400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makan</a:t>
            </a:r>
            <a:r>
              <a:rPr lang="en-ID" sz="2400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bergizi</a:t>
            </a:r>
            <a:r>
              <a:rPr lang="en-ID" sz="2400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gratis;</a:t>
            </a:r>
          </a:p>
          <a:p>
            <a:pPr marL="1071087" indent="-495325" algn="just" defTabSz="609630">
              <a:buFont typeface="+mj-lt"/>
              <a:buAutoNum type="alphaLcPeriod"/>
            </a:pPr>
            <a:r>
              <a:rPr lang="en-ID" sz="2400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Mempraktikkan</a:t>
            </a:r>
            <a:r>
              <a:rPr lang="en-ID" sz="2400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fasilitasi</a:t>
            </a:r>
            <a:r>
              <a:rPr lang="en-ID" sz="2400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dalam</a:t>
            </a:r>
            <a:r>
              <a:rPr lang="en-ID" sz="2400" dirty="0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ea typeface="Lato" panose="020B0604020202020204" charset="0"/>
                <a:cs typeface="Arial" panose="020B0604020202020204" pitchFamily="34" charset="0"/>
              </a:rPr>
              <a:t>pembelajaran</a:t>
            </a:r>
            <a:endParaRPr lang="en-ID" sz="2400" dirty="0">
              <a:latin typeface="Arial" panose="020B0604020202020204" pitchFamily="34" charset="0"/>
              <a:ea typeface="Lato" panose="020B060402020202020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09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2B300C-93CC-0563-E984-5C90FAF9EEEA}"/>
              </a:ext>
            </a:extLst>
          </p:cNvPr>
          <p:cNvSpPr txBox="1"/>
          <p:nvPr/>
        </p:nvSpPr>
        <p:spPr>
          <a:xfrm>
            <a:off x="3714750" y="554749"/>
            <a:ext cx="490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nip Single Corner Rectangle 2">
            <a:extLst>
              <a:ext uri="{FF2B5EF4-FFF2-40B4-BE49-F238E27FC236}">
                <a16:creationId xmlns:a16="http://schemas.microsoft.com/office/drawing/2014/main" id="{B41A91C3-A5D4-28F9-9124-2DFB79F36679}"/>
              </a:ext>
            </a:extLst>
          </p:cNvPr>
          <p:cNvSpPr/>
          <p:nvPr/>
        </p:nvSpPr>
        <p:spPr>
          <a:xfrm>
            <a:off x="989045" y="2171700"/>
            <a:ext cx="5106955" cy="3967843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4625"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s.d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November 2025</a:t>
            </a:r>
          </a:p>
        </p:txBody>
      </p:sp>
      <p:sp>
        <p:nvSpPr>
          <p:cNvPr id="4" name="Snip Single Corner Rectangle 3">
            <a:extLst>
              <a:ext uri="{FF2B5EF4-FFF2-40B4-BE49-F238E27FC236}">
                <a16:creationId xmlns:a16="http://schemas.microsoft.com/office/drawing/2014/main" id="{D429A818-1677-C72F-7010-91F0DB4A65F7}"/>
              </a:ext>
            </a:extLst>
          </p:cNvPr>
          <p:cNvSpPr/>
          <p:nvPr/>
        </p:nvSpPr>
        <p:spPr>
          <a:xfrm>
            <a:off x="6457951" y="2171699"/>
            <a:ext cx="5259442" cy="3800475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Penyelenggara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UPT BD KKB PATI</a:t>
            </a:r>
          </a:p>
        </p:txBody>
      </p:sp>
    </p:spTree>
    <p:extLst>
      <p:ext uri="{BB962C8B-B14F-4D97-AF65-F5344CB8AC3E}">
        <p14:creationId xmlns:p14="http://schemas.microsoft.com/office/powerpoint/2010/main" val="414798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E854770-4E39-E0BF-F517-1F9581979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336489"/>
              </p:ext>
            </p:extLst>
          </p:nvPr>
        </p:nvGraphicFramePr>
        <p:xfrm>
          <a:off x="738130" y="1916935"/>
          <a:ext cx="7403334" cy="2961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6947">
                  <a:extLst>
                    <a:ext uri="{9D8B030D-6E8A-4147-A177-3AD203B41FA5}">
                      <a16:colId xmlns:a16="http://schemas.microsoft.com/office/drawing/2014/main" val="2746916889"/>
                    </a:ext>
                  </a:extLst>
                </a:gridCol>
                <a:gridCol w="3677731">
                  <a:extLst>
                    <a:ext uri="{9D8B030D-6E8A-4147-A177-3AD203B41FA5}">
                      <a16:colId xmlns:a16="http://schemas.microsoft.com/office/drawing/2014/main" val="391518265"/>
                    </a:ext>
                  </a:extLst>
                </a:gridCol>
                <a:gridCol w="2898656">
                  <a:extLst>
                    <a:ext uri="{9D8B030D-6E8A-4147-A177-3AD203B41FA5}">
                      <a16:colId xmlns:a16="http://schemas.microsoft.com/office/drawing/2014/main" val="3503954665"/>
                    </a:ext>
                  </a:extLst>
                </a:gridCol>
              </a:tblGrid>
              <a:tr h="573264">
                <a:tc>
                  <a:txBody>
                    <a:bodyPr/>
                    <a:lstStyle/>
                    <a:p>
                      <a:pPr algn="ctr"/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PROVINSI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PESERTA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143" marR="31143" marT="0" marB="0" anchor="ctr"/>
                </a:tc>
                <a:extLst>
                  <a:ext uri="{0D108BD9-81ED-4DB2-BD59-A6C34878D82A}">
                    <a16:rowId xmlns:a16="http://schemas.microsoft.com/office/drawing/2014/main" val="2069542436"/>
                  </a:ext>
                </a:extLst>
              </a:tr>
              <a:tr h="437764">
                <a:tc>
                  <a:txBody>
                    <a:bodyPr/>
                    <a:lstStyle/>
                    <a:p>
                      <a:pPr algn="ctr"/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KALIMANTAN BARAT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143" marR="31143" marT="0" marB="0" anchor="ctr"/>
                </a:tc>
                <a:extLst>
                  <a:ext uri="{0D108BD9-81ED-4DB2-BD59-A6C34878D82A}">
                    <a16:rowId xmlns:a16="http://schemas.microsoft.com/office/drawing/2014/main" val="2771042503"/>
                  </a:ext>
                </a:extLst>
              </a:tr>
              <a:tr h="437764">
                <a:tc>
                  <a:txBody>
                    <a:bodyPr/>
                    <a:lstStyle/>
                    <a:p>
                      <a:pPr algn="ctr"/>
                      <a:r>
                        <a:rPr lang="en-ID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KALIMANTAN TIMUR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143" marR="31143" marT="0" marB="0" anchor="ctr"/>
                </a:tc>
                <a:extLst>
                  <a:ext uri="{0D108BD9-81ED-4DB2-BD59-A6C34878D82A}">
                    <a16:rowId xmlns:a16="http://schemas.microsoft.com/office/drawing/2014/main" val="2793681467"/>
                  </a:ext>
                </a:extLst>
              </a:tr>
              <a:tr h="437764">
                <a:tc>
                  <a:txBody>
                    <a:bodyPr/>
                    <a:lstStyle/>
                    <a:p>
                      <a:pPr algn="ctr"/>
                      <a:r>
                        <a:rPr lang="en-ID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SULAWESI TENGAH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143" marR="31143" marT="0" marB="0" anchor="ctr"/>
                </a:tc>
                <a:extLst>
                  <a:ext uri="{0D108BD9-81ED-4DB2-BD59-A6C34878D82A}">
                    <a16:rowId xmlns:a16="http://schemas.microsoft.com/office/drawing/2014/main" val="3762005476"/>
                  </a:ext>
                </a:extLst>
              </a:tr>
              <a:tr h="437764">
                <a:tc>
                  <a:txBody>
                    <a:bodyPr/>
                    <a:lstStyle/>
                    <a:p>
                      <a:pPr algn="ctr"/>
                      <a:r>
                        <a:rPr lang="en-ID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MALUKU UTARA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143" marR="31143" marT="0" marB="0" anchor="ctr"/>
                </a:tc>
                <a:extLst>
                  <a:ext uri="{0D108BD9-81ED-4DB2-BD59-A6C34878D82A}">
                    <a16:rowId xmlns:a16="http://schemas.microsoft.com/office/drawing/2014/main" val="2509679817"/>
                  </a:ext>
                </a:extLst>
              </a:tr>
              <a:tr h="636750">
                <a:tc gridSpan="2">
                  <a:txBody>
                    <a:bodyPr/>
                    <a:lstStyle/>
                    <a:p>
                      <a:pPr algn="ctr"/>
                      <a:r>
                        <a:rPr lang="en-ID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143" marR="31143" marT="41564" marB="41564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143" marR="31143" marT="0" marB="0" anchor="ctr"/>
                </a:tc>
                <a:extLst>
                  <a:ext uri="{0D108BD9-81ED-4DB2-BD59-A6C34878D82A}">
                    <a16:rowId xmlns:a16="http://schemas.microsoft.com/office/drawing/2014/main" val="4032785801"/>
                  </a:ext>
                </a:extLst>
              </a:tr>
            </a:tbl>
          </a:graphicData>
        </a:graphic>
      </p:graphicFrame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id="{F3BD7B0E-3BD8-40D5-EDD3-F105BF2F04DA}"/>
              </a:ext>
            </a:extLst>
          </p:cNvPr>
          <p:cNvSpPr/>
          <p:nvPr/>
        </p:nvSpPr>
        <p:spPr>
          <a:xfrm>
            <a:off x="8549508" y="1916935"/>
            <a:ext cx="3290066" cy="3535047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u="sng" dirty="0"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TARGET DAN PESERTA</a:t>
            </a:r>
            <a:endParaRPr lang="en-US" sz="2800" b="1" dirty="0">
              <a:latin typeface="Arial" panose="020B0604020202020204" pitchFamily="34" charset="0"/>
              <a:ea typeface="Ayuthaya" pitchFamily="2" charset="-34"/>
              <a:cs typeface="Arial" panose="020B0604020202020204" pitchFamily="34" charset="0"/>
            </a:endParaRPr>
          </a:p>
          <a:p>
            <a:pPr algn="ctr"/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Peserta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terdiri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: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Ayuthaya" pitchFamily="2" charset="-34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Pengelola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TPK/MBG;</a:t>
            </a:r>
          </a:p>
          <a:p>
            <a:pPr marL="514350" indent="-514350">
              <a:buAutoNum type="arabicPeriod"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Pengelola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Dashat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Fungsional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UPPKA;</a:t>
            </a:r>
          </a:p>
          <a:p>
            <a:pPr marL="514350" indent="-514350">
              <a:buAutoNum type="arabicPeriod"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Penyuluh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KB;</a:t>
            </a:r>
          </a:p>
          <a:p>
            <a:pPr marL="514350" indent="-514350">
              <a:buAutoNum type="arabicPeriod"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fungsional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yang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terkait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A8BF44-D166-4885-9A07-19CBCD946AF5}"/>
              </a:ext>
            </a:extLst>
          </p:cNvPr>
          <p:cNvSpPr txBox="1"/>
          <p:nvPr/>
        </p:nvSpPr>
        <p:spPr>
          <a:xfrm>
            <a:off x="1146175" y="667531"/>
            <a:ext cx="7700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PESERTA TOT EDUKASI GIZI ANGKATAN 7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UPT BALAI DIKLAT KKB PATI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7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91E2911-9F9D-C8FC-66EA-67D42AEA4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209998"/>
              </p:ext>
            </p:extLst>
          </p:nvPr>
        </p:nvGraphicFramePr>
        <p:xfrm>
          <a:off x="691486" y="1025498"/>
          <a:ext cx="10809024" cy="564995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862118">
                  <a:extLst>
                    <a:ext uri="{9D8B030D-6E8A-4147-A177-3AD203B41FA5}">
                      <a16:colId xmlns:a16="http://schemas.microsoft.com/office/drawing/2014/main" val="444122218"/>
                    </a:ext>
                  </a:extLst>
                </a:gridCol>
                <a:gridCol w="2516772">
                  <a:extLst>
                    <a:ext uri="{9D8B030D-6E8A-4147-A177-3AD203B41FA5}">
                      <a16:colId xmlns:a16="http://schemas.microsoft.com/office/drawing/2014/main" val="1273715948"/>
                    </a:ext>
                  </a:extLst>
                </a:gridCol>
                <a:gridCol w="3620021">
                  <a:extLst>
                    <a:ext uri="{9D8B030D-6E8A-4147-A177-3AD203B41FA5}">
                      <a16:colId xmlns:a16="http://schemas.microsoft.com/office/drawing/2014/main" val="2315388794"/>
                    </a:ext>
                  </a:extLst>
                </a:gridCol>
                <a:gridCol w="2810113">
                  <a:extLst>
                    <a:ext uri="{9D8B030D-6E8A-4147-A177-3AD203B41FA5}">
                      <a16:colId xmlns:a16="http://schemas.microsoft.com/office/drawing/2014/main" val="2197035188"/>
                    </a:ext>
                  </a:extLst>
                </a:gridCol>
              </a:tblGrid>
              <a:tr h="464023">
                <a:tc rowSpan="2">
                  <a:txBody>
                    <a:bodyPr/>
                    <a:lstStyle/>
                    <a:p>
                      <a:pPr algn="ctr"/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WAKTU (WIB)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GELOMBANG I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398517"/>
                  </a:ext>
                </a:extLst>
              </a:tr>
              <a:tr h="2673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Nov 2025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Nov 2025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Nov 2025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extLst>
                  <a:ext uri="{0D108BD9-81ED-4DB2-BD59-A6C34878D82A}">
                    <a16:rowId xmlns:a16="http://schemas.microsoft.com/office/drawing/2014/main" val="1111625141"/>
                  </a:ext>
                </a:extLst>
              </a:tr>
              <a:tr h="614774">
                <a:tc>
                  <a:txBody>
                    <a:bodyPr/>
                    <a:lstStyle/>
                    <a:p>
                      <a:pPr algn="ctr"/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07.30 – 08.15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Gambaran</a:t>
                      </a:r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Umum</a:t>
                      </a:r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Pelatihan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Pembukaan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extLst>
                  <a:ext uri="{0D108BD9-81ED-4DB2-BD59-A6C34878D82A}">
                    <a16:rowId xmlns:a16="http://schemas.microsoft.com/office/drawing/2014/main" val="1995185068"/>
                  </a:ext>
                </a:extLst>
              </a:tr>
              <a:tr h="613444">
                <a:tc>
                  <a:txBody>
                    <a:bodyPr/>
                    <a:lstStyle/>
                    <a:p>
                      <a:pPr algn="ctr"/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08.15 – 09.00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 </a:t>
                      </a:r>
                      <a:r>
                        <a:rPr lang="en-ID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Edukasi</a:t>
                      </a:r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Gizi</a:t>
                      </a:r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bagi</a:t>
                      </a:r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Ibu</a:t>
                      </a:r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hamil</a:t>
                      </a:r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ibu</a:t>
                      </a:r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menyusui</a:t>
                      </a:r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balita</a:t>
                      </a:r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non-PAUD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Teknik Fasilitasi dan Simulasi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extLst>
                  <a:ext uri="{0D108BD9-81ED-4DB2-BD59-A6C34878D82A}">
                    <a16:rowId xmlns:a16="http://schemas.microsoft.com/office/drawing/2014/main" val="3974204634"/>
                  </a:ext>
                </a:extLst>
              </a:tr>
              <a:tr h="267307">
                <a:tc>
                  <a:txBody>
                    <a:bodyPr/>
                    <a:lstStyle/>
                    <a:p>
                      <a:pPr algn="ctr"/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09.00 – 09.45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n-ID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Belajar</a:t>
                      </a:r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Mandiri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extLst>
                  <a:ext uri="{0D108BD9-81ED-4DB2-BD59-A6C34878D82A}">
                    <a16:rowId xmlns:a16="http://schemas.microsoft.com/office/drawing/2014/main" val="456681810"/>
                  </a:ext>
                </a:extLst>
              </a:tr>
              <a:tr h="267307">
                <a:tc>
                  <a:txBody>
                    <a:bodyPr/>
                    <a:lstStyle/>
                    <a:p>
                      <a:pPr algn="ctr"/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09.45 - 10.30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tc vMerge="1">
                  <a:txBody>
                    <a:bodyPr/>
                    <a:lstStyle/>
                    <a:p>
                      <a:pPr algn="ctr"/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17" marR="458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extLst>
                  <a:ext uri="{0D108BD9-81ED-4DB2-BD59-A6C34878D82A}">
                    <a16:rowId xmlns:a16="http://schemas.microsoft.com/office/drawing/2014/main" val="2142407743"/>
                  </a:ext>
                </a:extLst>
              </a:tr>
              <a:tr h="374430">
                <a:tc>
                  <a:txBody>
                    <a:bodyPr/>
                    <a:lstStyle/>
                    <a:p>
                      <a:pPr algn="ctr"/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10.30 - 11.15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tc vMerge="1">
                  <a:txBody>
                    <a:bodyPr/>
                    <a:lstStyle/>
                    <a:p>
                      <a:pPr algn="ctr"/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17" marR="4581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ID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(4)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(4)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extLst>
                  <a:ext uri="{0D108BD9-81ED-4DB2-BD59-A6C34878D82A}">
                    <a16:rowId xmlns:a16="http://schemas.microsoft.com/office/drawing/2014/main" val="265858980"/>
                  </a:ext>
                </a:extLst>
              </a:tr>
              <a:tr h="638160">
                <a:tc>
                  <a:txBody>
                    <a:bodyPr/>
                    <a:lstStyle/>
                    <a:p>
                      <a:pPr algn="ctr"/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11.15 - 12.00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tc vMerge="1">
                  <a:txBody>
                    <a:bodyPr/>
                    <a:lstStyle/>
                    <a:p>
                      <a:pPr algn="ctr"/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17" marR="458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Standarisasi Tata Cara Distribusi Makan Bergizi Gratis (MBG)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 </a:t>
                      </a:r>
                      <a:r>
                        <a:rPr lang="en-ID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extLst>
                  <a:ext uri="{0D108BD9-81ED-4DB2-BD59-A6C34878D82A}">
                    <a16:rowId xmlns:a16="http://schemas.microsoft.com/office/drawing/2014/main" val="1574111078"/>
                  </a:ext>
                </a:extLst>
              </a:tr>
              <a:tr h="431070">
                <a:tc>
                  <a:txBody>
                    <a:bodyPr/>
                    <a:lstStyle/>
                    <a:p>
                      <a:pPr algn="ctr"/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12.00 - 13.00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ISHOMA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ISHOMA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extLst>
                  <a:ext uri="{0D108BD9-81ED-4DB2-BD59-A6C34878D82A}">
                    <a16:rowId xmlns:a16="http://schemas.microsoft.com/office/drawing/2014/main" val="1393996617"/>
                  </a:ext>
                </a:extLst>
              </a:tr>
              <a:tr h="267307">
                <a:tc>
                  <a:txBody>
                    <a:bodyPr/>
                    <a:lstStyle/>
                    <a:p>
                      <a:pPr algn="ctr"/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13.00 – 13.45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tc vMerge="1">
                  <a:txBody>
                    <a:bodyPr/>
                    <a:lstStyle/>
                    <a:p>
                      <a:pPr algn="ctr"/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17" marR="458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Rencana Tindak Lanjut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extLst>
                  <a:ext uri="{0D108BD9-81ED-4DB2-BD59-A6C34878D82A}">
                    <a16:rowId xmlns:a16="http://schemas.microsoft.com/office/drawing/2014/main" val="1933163875"/>
                  </a:ext>
                </a:extLst>
              </a:tr>
              <a:tr h="267307">
                <a:tc>
                  <a:txBody>
                    <a:bodyPr/>
                    <a:lstStyle/>
                    <a:p>
                      <a:pPr algn="ctr"/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13.45 - 14.30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tc vMerge="1">
                  <a:txBody>
                    <a:bodyPr/>
                    <a:lstStyle/>
                    <a:p>
                      <a:pPr algn="ctr"/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17" marR="458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endParaRPr lang="en-ID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extLst>
                  <a:ext uri="{0D108BD9-81ED-4DB2-BD59-A6C34878D82A}">
                    <a16:rowId xmlns:a16="http://schemas.microsoft.com/office/drawing/2014/main" val="811360627"/>
                  </a:ext>
                </a:extLst>
              </a:tr>
              <a:tr h="603396">
                <a:tc>
                  <a:txBody>
                    <a:bodyPr/>
                    <a:lstStyle/>
                    <a:p>
                      <a:pPr algn="ctr"/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14.30 - 15.15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tc vMerge="1">
                  <a:txBody>
                    <a:bodyPr/>
                    <a:lstStyle/>
                    <a:p>
                      <a:pPr algn="ctr"/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17" marR="458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Laik</a:t>
                      </a:r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Higienis</a:t>
                      </a:r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Sanitasi</a:t>
                      </a:r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pada Program </a:t>
                      </a:r>
                      <a:r>
                        <a:rPr lang="en-ID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Makan</a:t>
                      </a:r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Bergizi</a:t>
                      </a:r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Gratis (MBG)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Penutupan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extLst>
                  <a:ext uri="{0D108BD9-81ED-4DB2-BD59-A6C34878D82A}">
                    <a16:rowId xmlns:a16="http://schemas.microsoft.com/office/drawing/2014/main" val="2781743711"/>
                  </a:ext>
                </a:extLst>
              </a:tr>
              <a:tr h="319489">
                <a:tc>
                  <a:txBody>
                    <a:bodyPr/>
                    <a:lstStyle/>
                    <a:p>
                      <a:pPr algn="ctr"/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15.15 - 16.00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817" marR="45817" marT="0" marB="0"/>
                </a:tc>
                <a:extLst>
                  <a:ext uri="{0D108BD9-81ED-4DB2-BD59-A6C34878D82A}">
                    <a16:rowId xmlns:a16="http://schemas.microsoft.com/office/drawing/2014/main" val="29812009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4BFF219-4C82-4544-8552-A607C22D2390}"/>
              </a:ext>
            </a:extLst>
          </p:cNvPr>
          <p:cNvSpPr txBox="1"/>
          <p:nvPr/>
        </p:nvSpPr>
        <p:spPr>
          <a:xfrm>
            <a:off x="3642490" y="425160"/>
            <a:ext cx="4907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JADWAL PELATIHAN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29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B12F-49C1-3AA4-F7DC-C508D51D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12818"/>
            <a:ext cx="9601200" cy="68346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TATA TERTIB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F0167-ACC3-4A50-84FB-29D0345E0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336422"/>
            <a:ext cx="11076110" cy="5208759"/>
          </a:xfrm>
        </p:spPr>
        <p:txBody>
          <a:bodyPr>
            <a:noAutofit/>
          </a:bodyPr>
          <a:lstStyle/>
          <a:p>
            <a:pPr marL="450850" indent="-450850" algn="just">
              <a:buFont typeface="Wingdings" pitchFamily="2" charset="2"/>
              <a:buChar char="v"/>
            </a:pP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Peserta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diwajibkan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mengikuti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seluruh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proses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kegiatan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pelatihan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sesuai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jadwal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telah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ditentukan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ID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850" indent="-450850" algn="just">
              <a:buFont typeface="Wingdings" pitchFamily="2" charset="2"/>
              <a:buChar char="v"/>
            </a:pP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Peserta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hadir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disetiap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sesi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kegiatan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 (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sepuluh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menit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sebelum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kegiatan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dimulai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ID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850" indent="-450850" algn="just">
              <a:buFont typeface="Wingdings" pitchFamily="2" charset="2"/>
              <a:buChar char="v"/>
            </a:pP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Pakaian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Peserta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sesuai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ketentuan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pakaian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dinas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harian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 unit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kerja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masing-masing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ID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850" indent="-450850" algn="just">
              <a:buFont typeface="Wingdings" pitchFamily="2" charset="2"/>
              <a:buChar char="v"/>
            </a:pP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Seluruh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peserta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wajib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bergabung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WhatsApp Group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peserta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ID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850" indent="-450850" algn="just">
              <a:buFont typeface="Wingdings" pitchFamily="2" charset="2"/>
              <a:buChar char="v"/>
            </a:pP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ntuk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pembelajaran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secara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Asynchronous dan Synchronous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peserta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mengakses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LMS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melalui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alamat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web: </a:t>
            </a:r>
            <a:r>
              <a:rPr lang="en-US" sz="24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https://lms-elearning.bkkbn.go.id</a:t>
            </a:r>
            <a:r>
              <a:rPr lang="en-US" sz="24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ID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850" indent="-450850" algn="just">
              <a:buFont typeface="Wingdings" pitchFamily="2" charset="2"/>
              <a:buChar char="v"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Presensi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di LMS (06.00 – 12.00),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wajib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mengikuti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virtual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kehadiran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peserta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endParaRPr lang="en-US" sz="2400" dirty="0"/>
          </a:p>
          <a:p>
            <a:pPr marL="0" indent="0" algn="just">
              <a:lnSpc>
                <a:spcPct val="115000"/>
              </a:lnSpc>
              <a:buNone/>
            </a:pPr>
            <a:endParaRPr lang="en-ID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endParaRPr lang="en-ID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Wingdings" pitchFamily="2" charset="2"/>
              <a:buChar char="v"/>
            </a:pPr>
            <a:endParaRPr lang="en-ID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6529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</TotalTime>
  <Words>1279</Words>
  <Application>Microsoft Office PowerPoint</Application>
  <PresentationFormat>Widescreen</PresentationFormat>
  <Paragraphs>218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TATA TERTIB</vt:lpstr>
      <vt:lpstr>TATA TERTIB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ph1881</dc:creator>
  <cp:lastModifiedBy>windows 11</cp:lastModifiedBy>
  <cp:revision>31</cp:revision>
  <dcterms:created xsi:type="dcterms:W3CDTF">2025-01-06T03:52:45Z</dcterms:created>
  <dcterms:modified xsi:type="dcterms:W3CDTF">2025-11-16T12:59:32Z</dcterms:modified>
</cp:coreProperties>
</file>